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508" r:id="rId4"/>
    <p:sldId id="505" r:id="rId5"/>
    <p:sldId id="506" r:id="rId6"/>
    <p:sldId id="516" r:id="rId7"/>
    <p:sldId id="515" r:id="rId8"/>
    <p:sldId id="273" r:id="rId9"/>
    <p:sldId id="276" r:id="rId10"/>
    <p:sldId id="277" r:id="rId11"/>
    <p:sldId id="272" r:id="rId12"/>
    <p:sldId id="278" r:id="rId13"/>
    <p:sldId id="280" r:id="rId14"/>
    <p:sldId id="281" r:id="rId15"/>
    <p:sldId id="543" r:id="rId16"/>
    <p:sldId id="279" r:id="rId17"/>
    <p:sldId id="362" r:id="rId18"/>
    <p:sldId id="261" r:id="rId19"/>
    <p:sldId id="263" r:id="rId20"/>
    <p:sldId id="258" r:id="rId21"/>
    <p:sldId id="266" r:id="rId22"/>
    <p:sldId id="523" r:id="rId23"/>
    <p:sldId id="269" r:id="rId24"/>
    <p:sldId id="530" r:id="rId25"/>
    <p:sldId id="347" r:id="rId26"/>
    <p:sldId id="534" r:id="rId27"/>
    <p:sldId id="544" r:id="rId28"/>
    <p:sldId id="265" r:id="rId29"/>
    <p:sldId id="327" r:id="rId30"/>
    <p:sldId id="363" r:id="rId31"/>
    <p:sldId id="336" r:id="rId32"/>
    <p:sldId id="368" r:id="rId33"/>
    <p:sldId id="360" r:id="rId34"/>
    <p:sldId id="330" r:id="rId35"/>
    <p:sldId id="541" r:id="rId36"/>
    <p:sldId id="331" r:id="rId37"/>
    <p:sldId id="267" r:id="rId38"/>
    <p:sldId id="341" r:id="rId39"/>
    <p:sldId id="510" r:id="rId40"/>
    <p:sldId id="511" r:id="rId41"/>
    <p:sldId id="512" r:id="rId42"/>
    <p:sldId id="536" r:id="rId43"/>
    <p:sldId id="537" r:id="rId44"/>
    <p:sldId id="369" r:id="rId45"/>
    <p:sldId id="525" r:id="rId46"/>
    <p:sldId id="526" r:id="rId47"/>
    <p:sldId id="497" r:id="rId48"/>
    <p:sldId id="499" r:id="rId49"/>
    <p:sldId id="540" r:id="rId50"/>
    <p:sldId id="498" r:id="rId51"/>
    <p:sldId id="539" r:id="rId52"/>
    <p:sldId id="371" r:id="rId53"/>
    <p:sldId id="519" r:id="rId54"/>
    <p:sldId id="491" r:id="rId55"/>
    <p:sldId id="532" r:id="rId56"/>
    <p:sldId id="520" r:id="rId57"/>
    <p:sldId id="533" r:id="rId58"/>
    <p:sldId id="502" r:id="rId59"/>
    <p:sldId id="494" r:id="rId60"/>
    <p:sldId id="496" r:id="rId61"/>
    <p:sldId id="513" r:id="rId62"/>
    <p:sldId id="493" r:id="rId63"/>
    <p:sldId id="503" r:id="rId64"/>
    <p:sldId id="538" r:id="rId65"/>
    <p:sldId id="492" r:id="rId66"/>
    <p:sldId id="302" r:id="rId67"/>
    <p:sldId id="303" r:id="rId68"/>
    <p:sldId id="312" r:id="rId69"/>
    <p:sldId id="531" r:id="rId70"/>
    <p:sldId id="518" r:id="rId71"/>
    <p:sldId id="535" r:id="rId72"/>
    <p:sldId id="504" r:id="rId73"/>
    <p:sldId id="524" r:id="rId74"/>
    <p:sldId id="375" r:id="rId7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u="sng" dirty="0"/>
              <a:t>ACE</a:t>
            </a:r>
            <a:r>
              <a:rPr lang="en-US" sz="3200" u="sng" baseline="0" dirty="0"/>
              <a:t> scores</a:t>
            </a:r>
            <a:r>
              <a:rPr lang="en-US" sz="3200" baseline="0" dirty="0"/>
              <a:t>: US adult population estimates</a:t>
            </a:r>
            <a:endParaRPr lang="en-US" sz="3200" dirty="0"/>
          </a:p>
        </c:rich>
      </c:tx>
      <c:layout>
        <c:manualLayout>
          <c:xMode val="edge"/>
          <c:yMode val="edge"/>
          <c:x val="9.6191917381424102E-2"/>
          <c:y val="4.2592592592592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89749198016915"/>
          <c:w val="0.97075357078070279"/>
          <c:h val="0.819830550347361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US adult population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E12-4595-8A6A-B8834C298B8E}"/>
              </c:ext>
            </c:extLst>
          </c:dPt>
          <c:dPt>
            <c:idx val="1"/>
            <c:bubble3D val="0"/>
            <c:explosion val="2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E12-4595-8A6A-B8834C298B8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E12-4595-8A6A-B8834C298B8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CE12-4595-8A6A-B8834C298B8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CE12-4595-8A6A-B8834C298B8E}"/>
              </c:ext>
            </c:extLst>
          </c:dPt>
          <c:dLbls>
            <c:dLbl>
              <c:idx val="1"/>
              <c:layout>
                <c:manualLayout>
                  <c:x val="-4.0923299691669461E-2"/>
                  <c:y val="-0.30550539515893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35595394167625"/>
                      <c:h val="8.88888888888888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12-4595-8A6A-B8834C298B8E}"/>
                </c:ext>
              </c:extLst>
            </c:dLbl>
            <c:dLbl>
              <c:idx val="2"/>
              <c:layout>
                <c:manualLayout>
                  <c:x val="0.17163454808060741"/>
                  <c:y val="-0.186047973170020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2-4595-8A6A-B8834C298B8E}"/>
                </c:ext>
              </c:extLst>
            </c:dLbl>
            <c:dLbl>
              <c:idx val="3"/>
              <c:layout>
                <c:manualLayout>
                  <c:x val="0.14146173970007087"/>
                  <c:y val="4.6637576552930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15071203144472E-2"/>
                      <c:h val="6.8518518518518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E12-4595-8A6A-B8834C298B8E}"/>
                </c:ext>
              </c:extLst>
            </c:dLbl>
            <c:dLbl>
              <c:idx val="4"/>
              <c:layout>
                <c:manualLayout>
                  <c:x val="0.10465577330367741"/>
                  <c:y val="0.11606430446194226"/>
                </c:manualLayout>
              </c:layout>
              <c:tx>
                <c:rich>
                  <a:bodyPr/>
                  <a:lstStyle/>
                  <a:p>
                    <a:fld id="{1B8429C2-4560-4912-B5FD-3CE611811DDD}" type="PERCENTAGE">
                      <a:rPr lang="en-US">
                        <a:solidFill>
                          <a:srgbClr val="FF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12-4595-8A6A-B8834C298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26</c:v>
                </c:pt>
                <c:pt idx="2">
                  <c:v>16</c:v>
                </c:pt>
                <c:pt idx="3">
                  <c:v>9.5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F-46C5-B570-593282BEBA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63219966958018"/>
          <c:y val="0.85324701209144138"/>
          <c:w val="0.35146451441977711"/>
          <c:h val="0.12034171590747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u="sng" dirty="0"/>
              <a:t>ACE</a:t>
            </a:r>
            <a:r>
              <a:rPr lang="en-US" sz="2000" u="sng" baseline="0" dirty="0"/>
              <a:t> scores</a:t>
            </a:r>
            <a:r>
              <a:rPr lang="en-US" sz="2000" baseline="0" dirty="0"/>
              <a:t>: Sample of 239 undergraduate students at    </a:t>
            </a:r>
          </a:p>
          <a:p>
            <a:pPr>
              <a:defRPr/>
            </a:pPr>
            <a:r>
              <a:rPr lang="en-US" sz="2000" baseline="0" dirty="0"/>
              <a:t> the University of Minnesota (2016)</a:t>
            </a:r>
            <a:endParaRPr lang="en-US" sz="2000" dirty="0"/>
          </a:p>
        </c:rich>
      </c:tx>
      <c:layout>
        <c:manualLayout>
          <c:xMode val="edge"/>
          <c:yMode val="edge"/>
          <c:x val="0.11374137922778499"/>
          <c:y val="3.518518518518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89749233648579"/>
          <c:w val="0.97075357078070279"/>
          <c:h val="0.819830550347361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US adult population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BD7-40EC-BF47-CA2E11D070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2BD7-40EC-BF47-CA2E11D070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C93-4E6E-BFE4-591CF595A6C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C93-4E6E-BFE4-591CF595A6C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C93-4E6E-BFE4-591CF595A6C3}"/>
              </c:ext>
            </c:extLst>
          </c:dPt>
          <c:dLbls>
            <c:dLbl>
              <c:idx val="0"/>
              <c:layout>
                <c:manualLayout>
                  <c:x val="-0.23071638425802607"/>
                  <c:y val="4.01382327209098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D7-40EC-BF47-CA2E11D070FE}"/>
                </c:ext>
              </c:extLst>
            </c:dLbl>
            <c:dLbl>
              <c:idx val="1"/>
              <c:layout>
                <c:manualLayout>
                  <c:x val="0.20123316224947677"/>
                  <c:y val="-0.26432995665773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D7-40EC-BF47-CA2E11D070FE}"/>
                </c:ext>
              </c:extLst>
            </c:dLbl>
            <c:dLbl>
              <c:idx val="2"/>
              <c:layout>
                <c:manualLayout>
                  <c:x val="6.3988249128661009E-2"/>
                  <c:y val="-0.103055400580069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3-4E6E-BFE4-591CF595A6C3}"/>
                </c:ext>
              </c:extLst>
            </c:dLbl>
            <c:dLbl>
              <c:idx val="3"/>
              <c:layout>
                <c:manualLayout>
                  <c:x val="0.15051626570214427"/>
                  <c:y val="5.83116697388554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93-4E6E-BFE4-591CF595A6C3}"/>
                </c:ext>
              </c:extLst>
            </c:dLbl>
            <c:dLbl>
              <c:idx val="4"/>
              <c:layout>
                <c:manualLayout>
                  <c:x val="0.1144650339408296"/>
                  <c:y val="0.1113034739929601"/>
                </c:manualLayout>
              </c:layout>
              <c:tx>
                <c:rich>
                  <a:bodyPr/>
                  <a:lstStyle/>
                  <a:p>
                    <a:fld id="{73559E09-67BB-49B7-A608-1D37E82CF599}" type="PERCENTAGE">
                      <a:rPr lang="en-US">
                        <a:solidFill>
                          <a:srgbClr val="FF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93-4E6E-BFE4-591CF595A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22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F-46C5-B570-593282BEBA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55655743620444"/>
          <c:y val="0.82413551470985857"/>
          <c:w val="0.35146451441977711"/>
          <c:h val="0.12034171590747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341932267536972"/>
          <c:w val="0.97075357078070279"/>
          <c:h val="0.819830550347361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US adult population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1E7-48C2-A465-1173F838A1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1E7-48C2-A465-1173F838A1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1E7-48C2-A465-1173F838A1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1E7-48C2-A465-1173F838A1C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E1E7-48C2-A465-1173F838A1CC}"/>
              </c:ext>
            </c:extLst>
          </c:dPt>
          <c:dLbls>
            <c:dLbl>
              <c:idx val="0"/>
              <c:layout>
                <c:manualLayout>
                  <c:x val="-0.23124138860760096"/>
                  <c:y val="7.12718485050497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7-48C2-A465-1173F838A1CC}"/>
                </c:ext>
              </c:extLst>
            </c:dLbl>
            <c:dLbl>
              <c:idx val="1"/>
              <c:layout>
                <c:manualLayout>
                  <c:x val="-5.1425088459966538E-2"/>
                  <c:y val="-0.325524210216658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7-48C2-A465-1173F838A1CC}"/>
                </c:ext>
              </c:extLst>
            </c:dLbl>
            <c:dLbl>
              <c:idx val="2"/>
              <c:layout>
                <c:manualLayout>
                  <c:x val="0.10606493254645327"/>
                  <c:y val="-0.145483170383891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E7-48C2-A465-1173F838A1CC}"/>
                </c:ext>
              </c:extLst>
            </c:dLbl>
            <c:dLbl>
              <c:idx val="3"/>
              <c:layout>
                <c:manualLayout>
                  <c:x val="0.15227790674055997"/>
                  <c:y val="3.59545789492058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E7-48C2-A465-1173F838A1CC}"/>
                </c:ext>
              </c:extLst>
            </c:dLbl>
            <c:dLbl>
              <c:idx val="4"/>
              <c:layout>
                <c:manualLayout>
                  <c:x val="0.13916075797822769"/>
                  <c:y val="0.12148335878783542"/>
                </c:manualLayout>
              </c:layout>
              <c:tx>
                <c:rich>
                  <a:bodyPr/>
                  <a:lstStyle/>
                  <a:p>
                    <a:fld id="{9ECC50B2-73E7-4769-BFFC-D9BD4DC2874D}" type="PERCENTAGE">
                      <a:rPr lang="en-US">
                        <a:solidFill>
                          <a:srgbClr val="FF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1E7-48C2-A465-1173F838A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26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E7-48C2-A465-1173F838A1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ACE</a:t>
            </a:r>
            <a:r>
              <a:rPr lang="en-US" sz="3600" baseline="0" dirty="0"/>
              <a:t> Score</a:t>
            </a:r>
          </a:p>
        </c:rich>
      </c:tx>
      <c:layout>
        <c:manualLayout>
          <c:xMode val="edge"/>
          <c:yMode val="edge"/>
          <c:x val="0.38743552371619999"/>
          <c:y val="0.90058918141332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1.560661547888576E-2"/>
          <c:w val="0.97227885291203009"/>
          <c:h val="0.80686235053951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US population</c:v>
                </c:pt>
              </c:strCache>
            </c:strRef>
          </c:tx>
          <c:spPr>
            <a:solidFill>
              <a:schemeClr val="bg1">
                <a:lumMod val="95000"/>
                <a:lumOff val="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29</c:v>
                </c:pt>
                <c:pt idx="2">
                  <c:v>18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B-4A48-8A60-07272F866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a sample of 32 HS educators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15</c:v>
                </c:pt>
                <c:pt idx="3">
                  <c:v>13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3B-4A48-8A60-07272F8663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71437032"/>
        <c:axId val="371438992"/>
      </c:barChart>
      <c:catAx>
        <c:axId val="37143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38992"/>
        <c:crosses val="autoZero"/>
        <c:auto val="1"/>
        <c:lblAlgn val="ctr"/>
        <c:lblOffset val="100"/>
        <c:noMultiLvlLbl val="0"/>
      </c:catAx>
      <c:valAx>
        <c:axId val="371438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143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4292555976808623"/>
          <c:y val="8.7383758626447969E-2"/>
          <c:w val="0.36581310980495774"/>
          <c:h val="0.2769901979358581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25C2F-84E9-4F04-889C-87B98A35E84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51519-56D2-49F5-A193-00B3B246D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0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A3E1-9EE7-43C4-A565-0CB8ED484355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BCEE-F8B4-40A0-9F93-51C2FD3E5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BAF6F80-E316-4464-B3B2-B39CE66F8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022CAE-1FF4-4BBC-B045-D043A69A2E71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14339" name="Slide Image Placeholder 1">
            <a:extLst>
              <a:ext uri="{FF2B5EF4-FFF2-40B4-BE49-F238E27FC236}">
                <a16:creationId xmlns:a16="http://schemas.microsoft.com/office/drawing/2014/main" id="{CBFABAFC-9401-4897-B737-ACD5260D0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Notes Placeholder 2">
            <a:extLst>
              <a:ext uri="{FF2B5EF4-FFF2-40B4-BE49-F238E27FC236}">
                <a16:creationId xmlns:a16="http://schemas.microsoft.com/office/drawing/2014/main" id="{EBFAB860-B6B5-4F72-81C4-4D532770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600" dirty="0"/>
          </a:p>
        </p:txBody>
      </p:sp>
      <p:sp>
        <p:nvSpPr>
          <p:cNvPr id="14341" name="Slide Number Placeholder 3">
            <a:extLst>
              <a:ext uri="{FF2B5EF4-FFF2-40B4-BE49-F238E27FC236}">
                <a16:creationId xmlns:a16="http://schemas.microsoft.com/office/drawing/2014/main" id="{A5CD7560-D375-4A0D-9C78-66C4C5D4B5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81947E-F6C5-4327-847B-E81E5E820EB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9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1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BB7350-8E68-45B8-8E8B-43CC43F8C5D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4851-2E1D-4BB3-A951-8A2FF15F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A31EE-C28C-45BE-A444-4DE0F6C8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0C73A-220E-4805-88F6-BCE46CAE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711CF6-445D-420B-9511-64FEF21AD2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57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3E84-DD04-4B95-8FAD-A3126ED8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830A-89B9-492E-B0DF-5E7C4007521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BE4FB-7F6E-4394-9C8A-00F11D29E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FBCB5-7E1A-482E-B95A-E8E5E627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FB61-1FB9-4E59-A11E-83F53CE0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2740C-5585-4F4A-8CAD-03548462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1DCE185-C4DC-4F98-BF24-99D29BC873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0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439E7-87E9-463F-898B-096E7DD25711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D9C7-82F9-486E-856E-B5163013B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26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Dr_nZOIXc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41" y="721453"/>
            <a:ext cx="11588117" cy="1318891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“Everyone has a story”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41" y="2796180"/>
            <a:ext cx="11526192" cy="86142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solidFill>
                  <a:schemeClr val="tx2"/>
                </a:solidFill>
              </a:rPr>
              <a:t>Becoming Trauma-Informed in  the higher education setting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rgbClr val="FFC000"/>
                </a:solidFill>
              </a:rPr>
              <a:t>Richard Ruhrold, PH.D., HSPP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Chief psychologist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Senior Vice President, Clinical Operations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BoweN Center for Human Services, Inc.</a:t>
            </a:r>
          </a:p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ears 1">
            <a:extLst>
              <a:ext uri="{FF2B5EF4-FFF2-40B4-BE49-F238E27FC236}">
                <a16:creationId xmlns:a16="http://schemas.microsoft.com/office/drawing/2014/main" id="{C3E32892-0FDB-40DF-9311-BAC088AA365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172" y="-1047750"/>
            <a:ext cx="12366172" cy="979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6498B-5D83-410C-A46C-5D1182929859}"/>
              </a:ext>
            </a:extLst>
          </p:cNvPr>
          <p:cNvSpPr txBox="1"/>
          <p:nvPr/>
        </p:nvSpPr>
        <p:spPr>
          <a:xfrm>
            <a:off x="74647" y="6032241"/>
            <a:ext cx="1201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highlight>
                  <a:srgbClr val="FF0000"/>
                </a:highlight>
              </a:rPr>
              <a:t>Chronic “flight, fight or freeze” state.</a:t>
            </a:r>
          </a:p>
        </p:txBody>
      </p:sp>
    </p:spTree>
    <p:extLst>
      <p:ext uri="{BB962C8B-B14F-4D97-AF65-F5344CB8AC3E}">
        <p14:creationId xmlns:p14="http://schemas.microsoft.com/office/powerpoint/2010/main" val="1271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09313-EB18-488D-9197-20295BBB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4" y="3728604"/>
            <a:ext cx="11286308" cy="1981200"/>
          </a:xfrm>
        </p:spPr>
        <p:txBody>
          <a:bodyPr/>
          <a:lstStyle/>
          <a:p>
            <a:pPr algn="ctr"/>
            <a:r>
              <a:rPr lang="en-US" sz="6000" dirty="0"/>
              <a:t>Early life trauma can be especially impactful.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79C-CE34-47A1-9CA3-077655A79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473" y="1014338"/>
            <a:ext cx="11025051" cy="2362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Adverse Childhood Experiences </a:t>
            </a:r>
            <a:r>
              <a:rPr lang="en-US" sz="9600" dirty="0">
                <a:solidFill>
                  <a:srgbClr val="FFC000"/>
                </a:solidFill>
              </a:rPr>
              <a:t>(ACEs)</a:t>
            </a:r>
          </a:p>
        </p:txBody>
      </p:sp>
    </p:spTree>
    <p:extLst>
      <p:ext uri="{BB962C8B-B14F-4D97-AF65-F5344CB8AC3E}">
        <p14:creationId xmlns:p14="http://schemas.microsoft.com/office/powerpoint/2010/main" val="6215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08A9-6C87-42E0-AB8F-3D769AE8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1309542"/>
            <a:ext cx="11064239" cy="1981200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The Adverse Childhood Experiences (ACE) Study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4BB679-6CD5-4437-A740-0880FB88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550" y="3429000"/>
            <a:ext cx="11772900" cy="23622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Principal researchers</a:t>
            </a:r>
            <a:r>
              <a:rPr lang="en-US" sz="4400" dirty="0"/>
              <a:t>: Vincent J. Felitti, MD &amp; Robert Adna, MD, MS</a:t>
            </a:r>
          </a:p>
        </p:txBody>
      </p:sp>
    </p:spTree>
    <p:extLst>
      <p:ext uri="{BB962C8B-B14F-4D97-AF65-F5344CB8AC3E}">
        <p14:creationId xmlns:p14="http://schemas.microsoft.com/office/powerpoint/2010/main" val="5636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541D7-0D22-4F75-8F3E-BBC8CD10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0" y="-170452"/>
            <a:ext cx="4800382" cy="7366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A6237-DE46-43B9-89D5-6AAC120D7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25" y="-1"/>
            <a:ext cx="536975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551" y="6112641"/>
            <a:ext cx="386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Vincent Felitti, 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6131495"/>
            <a:ext cx="465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Robert Adna, MD, MS</a:t>
            </a:r>
          </a:p>
        </p:txBody>
      </p:sp>
    </p:spTree>
    <p:extLst>
      <p:ext uri="{BB962C8B-B14F-4D97-AF65-F5344CB8AC3E}">
        <p14:creationId xmlns:p14="http://schemas.microsoft.com/office/powerpoint/2010/main" val="39661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5E989-7C4F-45D4-BAF1-9A6570E4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9" y="462048"/>
            <a:ext cx="11518882" cy="140053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ACE study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32FF-0052-489F-8142-70F8EA7B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6" y="1786857"/>
            <a:ext cx="11289385" cy="4711393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/>
              <a:t>Longitudinal study sponsored by the </a:t>
            </a:r>
            <a:r>
              <a:rPr lang="en-US" sz="4300" dirty="0">
                <a:solidFill>
                  <a:srgbClr val="FFC000"/>
                </a:solidFill>
              </a:rPr>
              <a:t>CDC</a:t>
            </a:r>
            <a:r>
              <a:rPr lang="en-US" sz="4300" dirty="0"/>
              <a:t>.</a:t>
            </a:r>
          </a:p>
          <a:p>
            <a:r>
              <a:rPr lang="en-US" sz="4300" dirty="0"/>
              <a:t>Arose out of Dr. Felitti’s concerns about high drop out rates among patients at the obesity clinic at the </a:t>
            </a:r>
            <a:r>
              <a:rPr lang="en-US" sz="4300" i="1" dirty="0"/>
              <a:t>Kaiser Permanente Department of Preventive Medicine </a:t>
            </a:r>
            <a:r>
              <a:rPr lang="en-US" sz="4300" dirty="0"/>
              <a:t>(San Diego, CA) where he was chief physician.</a:t>
            </a:r>
          </a:p>
          <a:p>
            <a:r>
              <a:rPr lang="en-US" sz="4300" dirty="0"/>
              <a:t>Initial data collection – </a:t>
            </a:r>
            <a:r>
              <a:rPr lang="en-US" sz="4300" dirty="0">
                <a:solidFill>
                  <a:srgbClr val="FFC000"/>
                </a:solidFill>
              </a:rPr>
              <a:t>1995-1997</a:t>
            </a:r>
            <a:r>
              <a:rPr lang="en-US" sz="4300" dirty="0"/>
              <a:t>.  Original </a:t>
            </a:r>
            <a:r>
              <a:rPr lang="en-US" sz="4300" dirty="0">
                <a:solidFill>
                  <a:srgbClr val="FFC000"/>
                </a:solidFill>
              </a:rPr>
              <a:t>sample followed for 15 years.</a:t>
            </a:r>
          </a:p>
          <a:p>
            <a:r>
              <a:rPr lang="en-US" sz="4300" dirty="0"/>
              <a:t>Examines social and health </a:t>
            </a:r>
            <a:r>
              <a:rPr lang="en-US" sz="4300" dirty="0">
                <a:solidFill>
                  <a:srgbClr val="FFC000"/>
                </a:solidFill>
              </a:rPr>
              <a:t>impacts of ACEs </a:t>
            </a:r>
            <a:r>
              <a:rPr lang="en-US" sz="4300" dirty="0"/>
              <a:t>into adulthood.</a:t>
            </a:r>
          </a:p>
          <a:p>
            <a:r>
              <a:rPr lang="en-US" sz="4300" dirty="0">
                <a:solidFill>
                  <a:srgbClr val="FFC000"/>
                </a:solidFill>
              </a:rPr>
              <a:t>Related research has continued </a:t>
            </a:r>
            <a:r>
              <a:rPr lang="en-US" sz="4300" dirty="0"/>
              <a:t>through the CDC and other institutions.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5E989-7C4F-45D4-BAF1-9A6570E4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9" y="462048"/>
            <a:ext cx="11518882" cy="140053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ACE study sample demographics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32FF-0052-489F-8142-70F8EA7B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85" y="1862578"/>
            <a:ext cx="11518882" cy="471139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17,421</a:t>
            </a:r>
            <a:r>
              <a:rPr lang="en-US" sz="2600" dirty="0"/>
              <a:t> members of the Kaiser Health Plan in San Diego County.</a:t>
            </a:r>
          </a:p>
          <a:p>
            <a:pPr lvl="0"/>
            <a:r>
              <a:rPr lang="en-US" sz="2600" dirty="0"/>
              <a:t>Approximately equal numbers of men and women.</a:t>
            </a:r>
          </a:p>
          <a:p>
            <a:pPr lvl="0"/>
            <a:r>
              <a:rPr lang="en-US" sz="2600" dirty="0"/>
              <a:t>74.8% white.</a:t>
            </a:r>
          </a:p>
          <a:p>
            <a:pPr lvl="0"/>
            <a:r>
              <a:rPr lang="en-US" sz="2600" dirty="0"/>
              <a:t>11% Latino.</a:t>
            </a:r>
          </a:p>
          <a:p>
            <a:pPr lvl="0"/>
            <a:r>
              <a:rPr lang="en-US" sz="2600" dirty="0"/>
              <a:t>7.5% Asian and Pacific islander.</a:t>
            </a:r>
          </a:p>
          <a:p>
            <a:pPr lvl="0"/>
            <a:r>
              <a:rPr lang="en-US" sz="2600" dirty="0"/>
              <a:t>5 % African-American.</a:t>
            </a:r>
          </a:p>
          <a:p>
            <a:pPr lvl="0"/>
            <a:r>
              <a:rPr lang="en-US" sz="2600" dirty="0"/>
              <a:t>Average age 57.</a:t>
            </a:r>
          </a:p>
          <a:p>
            <a:pPr lvl="0"/>
            <a:r>
              <a:rPr lang="en-US" sz="2600" dirty="0"/>
              <a:t>75.2% had attended college.</a:t>
            </a:r>
          </a:p>
          <a:p>
            <a:pPr lvl="0"/>
            <a:r>
              <a:rPr lang="en-US" sz="2600" dirty="0"/>
              <a:t>40% earned college degrees.</a:t>
            </a:r>
          </a:p>
          <a:p>
            <a:pPr lvl="0"/>
            <a:r>
              <a:rPr lang="en-US" sz="2600" dirty="0"/>
              <a:t>All were employed.</a:t>
            </a:r>
          </a:p>
          <a:p>
            <a:pPr lvl="0"/>
            <a:r>
              <a:rPr lang="en-US" sz="2600" dirty="0"/>
              <a:t>All had access to good health care.</a:t>
            </a:r>
          </a:p>
          <a:p>
            <a:endParaRPr lang="en-US" sz="4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D19EE-ED94-44E2-99F3-22C22AEA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86" y="-986245"/>
            <a:ext cx="13176068" cy="98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806C-F38B-4A6F-9EC9-05F2B67A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08" y="713473"/>
            <a:ext cx="5592897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rgbClr val="FFFF00"/>
                </a:solidFill>
              </a:rPr>
              <a:t>The ACE Study Questionnaire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 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ACE score range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0-10</a:t>
            </a:r>
          </a:p>
        </p:txBody>
      </p:sp>
      <p:pic>
        <p:nvPicPr>
          <p:cNvPr id="10243" name="Picture 5" descr="ACE scale jpg">
            <a:extLst>
              <a:ext uri="{FF2B5EF4-FFF2-40B4-BE49-F238E27FC236}">
                <a16:creationId xmlns:a16="http://schemas.microsoft.com/office/drawing/2014/main" id="{57F35C4D-C1D5-40AB-A354-94923E241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169" y="-614103"/>
            <a:ext cx="6588878" cy="7972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037581-5C43-4181-BA9F-D742DEB5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26294" y="2201463"/>
            <a:ext cx="1156996" cy="54117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99718" y="5086180"/>
            <a:ext cx="1156996" cy="45408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99718" y="3031037"/>
            <a:ext cx="1156996" cy="5162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83455" y="2201463"/>
            <a:ext cx="1156996" cy="54117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97305" y="3031037"/>
            <a:ext cx="1156996" cy="51629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97964" y="5057062"/>
            <a:ext cx="1156996" cy="45408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3DEFF-1F26-446F-A92C-5F435358E17C}"/>
              </a:ext>
            </a:extLst>
          </p:cNvPr>
          <p:cNvSpPr/>
          <p:nvPr/>
        </p:nvSpPr>
        <p:spPr>
          <a:xfrm flipH="1">
            <a:off x="9525965" y="2639031"/>
            <a:ext cx="1030726" cy="450853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8479D-FD73-4769-8A3D-D2E2361C9089}"/>
              </a:ext>
            </a:extLst>
          </p:cNvPr>
          <p:cNvSpPr/>
          <p:nvPr/>
        </p:nvSpPr>
        <p:spPr>
          <a:xfrm flipH="1">
            <a:off x="9526545" y="4648275"/>
            <a:ext cx="1030726" cy="450853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BEF1F-B38D-4903-B261-E9E7430F29E0}"/>
              </a:ext>
            </a:extLst>
          </p:cNvPr>
          <p:cNvSpPr/>
          <p:nvPr/>
        </p:nvSpPr>
        <p:spPr>
          <a:xfrm flipH="1">
            <a:off x="9519547" y="5469198"/>
            <a:ext cx="1030726" cy="450853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7F185D-45B5-4127-A2B0-7708DB122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949501"/>
              </p:ext>
            </p:extLst>
          </p:nvPr>
        </p:nvGraphicFramePr>
        <p:xfrm>
          <a:off x="770708" y="91440"/>
          <a:ext cx="1065058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5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281" y="223312"/>
            <a:ext cx="9404723" cy="140053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Objectives – a.m.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71" y="1536707"/>
            <a:ext cx="11389847" cy="50979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Define trauma </a:t>
            </a:r>
            <a:r>
              <a:rPr lang="en-US" sz="3200" dirty="0"/>
              <a:t>as an individualized experience.</a:t>
            </a:r>
          </a:p>
          <a:p>
            <a:r>
              <a:rPr lang="en-US" sz="3200" dirty="0"/>
              <a:t>Estimate of the prevalence of </a:t>
            </a:r>
            <a:r>
              <a:rPr lang="en-US" sz="3200" dirty="0">
                <a:solidFill>
                  <a:srgbClr val="FFC000"/>
                </a:solidFill>
              </a:rPr>
              <a:t>Adverse Childhood Experiences (ACEs)</a:t>
            </a:r>
            <a:r>
              <a:rPr lang="en-US" sz="3200" dirty="0"/>
              <a:t> among both the US population and post-secondary students.</a:t>
            </a:r>
          </a:p>
          <a:p>
            <a:r>
              <a:rPr lang="en-US" sz="3200" dirty="0"/>
              <a:t>Describe </a:t>
            </a:r>
            <a:r>
              <a:rPr lang="en-US" sz="3200" dirty="0">
                <a:solidFill>
                  <a:srgbClr val="FFC000"/>
                </a:solidFill>
              </a:rPr>
              <a:t>how ACEs impact adult well-being </a:t>
            </a:r>
            <a:r>
              <a:rPr lang="en-US" sz="3200" dirty="0"/>
              <a:t>(mental health, substance use, physical health and educational-vocational outcomes).</a:t>
            </a:r>
          </a:p>
          <a:p>
            <a:r>
              <a:rPr lang="en-US" sz="3200" dirty="0"/>
              <a:t>Describe </a:t>
            </a:r>
            <a:r>
              <a:rPr lang="en-US" sz="3200" dirty="0">
                <a:solidFill>
                  <a:srgbClr val="FFC000"/>
                </a:solidFill>
              </a:rPr>
              <a:t>protective factors </a:t>
            </a:r>
            <a:r>
              <a:rPr lang="en-US" sz="3200" dirty="0"/>
              <a:t>that may mitigate the negative of impact of ACEs.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EF21E-665F-4EEB-AF01-58DBCA5FF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5" y="0"/>
            <a:ext cx="9503636" cy="7127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44FAA-51FE-4E3D-BFAA-2BC754E9DEA8}"/>
              </a:ext>
            </a:extLst>
          </p:cNvPr>
          <p:cNvSpPr txBox="1"/>
          <p:nvPr/>
        </p:nvSpPr>
        <p:spPr>
          <a:xfrm>
            <a:off x="240633" y="2101516"/>
            <a:ext cx="2261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ACEs, mental health and substance use</a:t>
            </a:r>
          </a:p>
        </p:txBody>
      </p:sp>
    </p:spTree>
    <p:extLst>
      <p:ext uri="{BB962C8B-B14F-4D97-AF65-F5344CB8AC3E}">
        <p14:creationId xmlns:p14="http://schemas.microsoft.com/office/powerpoint/2010/main" val="16164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DEE0B8-F68E-47EE-B510-060AECAC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9" y="-751035"/>
            <a:ext cx="10204137" cy="765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025F4-178E-4542-B0BF-DBB61D00FDB1}"/>
              </a:ext>
            </a:extLst>
          </p:cNvPr>
          <p:cNvSpPr txBox="1"/>
          <p:nvPr/>
        </p:nvSpPr>
        <p:spPr>
          <a:xfrm>
            <a:off x="1352937" y="-43954"/>
            <a:ext cx="944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highlight>
                  <a:srgbClr val="000080"/>
                </a:highlight>
              </a:rPr>
              <a:t>ACE Scores and Suicide Attempts</a:t>
            </a:r>
          </a:p>
        </p:txBody>
      </p:sp>
    </p:spTree>
    <p:extLst>
      <p:ext uri="{BB962C8B-B14F-4D97-AF65-F5344CB8AC3E}">
        <p14:creationId xmlns:p14="http://schemas.microsoft.com/office/powerpoint/2010/main" val="29633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939DCB-BFEB-4579-8CB2-AE1E9AA3DE28}"/>
              </a:ext>
            </a:extLst>
          </p:cNvPr>
          <p:cNvSpPr txBox="1"/>
          <p:nvPr/>
        </p:nvSpPr>
        <p:spPr>
          <a:xfrm>
            <a:off x="1200839" y="203467"/>
            <a:ext cx="9838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highlight>
                  <a:srgbClr val="800000"/>
                </a:highlight>
              </a:rPr>
              <a:t>ACE Scores and Alcohol Use Disorder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585CD-9BC5-4016-8D7B-407893E4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8" y="-64238"/>
            <a:ext cx="10168569" cy="6922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792A2-341E-49F4-9EEB-D52AA3457030}"/>
              </a:ext>
            </a:extLst>
          </p:cNvPr>
          <p:cNvSpPr txBox="1"/>
          <p:nvPr/>
        </p:nvSpPr>
        <p:spPr>
          <a:xfrm>
            <a:off x="1306285" y="57925"/>
            <a:ext cx="93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highlight>
                  <a:srgbClr val="C0C0C0"/>
                </a:highlight>
              </a:rPr>
              <a:t>ACE Scores and Alcohol Use Disorder</a:t>
            </a:r>
          </a:p>
        </p:txBody>
      </p:sp>
    </p:spTree>
    <p:extLst>
      <p:ext uri="{BB962C8B-B14F-4D97-AF65-F5344CB8AC3E}">
        <p14:creationId xmlns:p14="http://schemas.microsoft.com/office/powerpoint/2010/main" val="25114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39E67-4FE6-4DB0-B482-26621BC9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7" y="-99151"/>
            <a:ext cx="10136777" cy="7058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939DCB-BFEB-4579-8CB2-AE1E9AA3DE28}"/>
              </a:ext>
            </a:extLst>
          </p:cNvPr>
          <p:cNvSpPr txBox="1"/>
          <p:nvPr/>
        </p:nvSpPr>
        <p:spPr>
          <a:xfrm>
            <a:off x="1200839" y="203467"/>
            <a:ext cx="9838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highlight>
                  <a:srgbClr val="C0C0C0"/>
                </a:highlight>
              </a:rPr>
              <a:t>ACE Scores and Drug Use</a:t>
            </a:r>
          </a:p>
        </p:txBody>
      </p:sp>
    </p:spTree>
    <p:extLst>
      <p:ext uri="{BB962C8B-B14F-4D97-AF65-F5344CB8AC3E}">
        <p14:creationId xmlns:p14="http://schemas.microsoft.com/office/powerpoint/2010/main" val="2274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23A9C1-FAA2-488F-A582-C1A4DBD6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7" y="-619555"/>
            <a:ext cx="11265106" cy="8457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D86D11-3EE2-48F6-9AEB-FCF07C899020}"/>
              </a:ext>
            </a:extLst>
          </p:cNvPr>
          <p:cNvSpPr txBox="1"/>
          <p:nvPr/>
        </p:nvSpPr>
        <p:spPr>
          <a:xfrm>
            <a:off x="2582568" y="1154995"/>
            <a:ext cx="4979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Vaping?</a:t>
            </a:r>
          </a:p>
        </p:txBody>
      </p:sp>
    </p:spTree>
    <p:extLst>
      <p:ext uri="{BB962C8B-B14F-4D97-AF65-F5344CB8AC3E}">
        <p14:creationId xmlns:p14="http://schemas.microsoft.com/office/powerpoint/2010/main" val="2196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502EB580-2DEB-429B-8E7D-EB79A6400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11" y="201331"/>
            <a:ext cx="11436178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5400" u="sng" dirty="0">
                <a:solidFill>
                  <a:srgbClr val="FFFF00"/>
                </a:solidFill>
              </a:rPr>
              <a:t>SUDs and ACEs</a:t>
            </a:r>
            <a:br>
              <a:rPr lang="en-US" altLang="en-US" sz="5400" u="sng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br>
              <a:rPr lang="en-US" altLang="en-US" sz="5400" dirty="0">
                <a:solidFill>
                  <a:srgbClr val="FFFF00"/>
                </a:solidFill>
              </a:rPr>
            </a:br>
            <a:r>
              <a:rPr lang="en-US" altLang="en-US" sz="5400" dirty="0">
                <a:solidFill>
                  <a:schemeClr val="tx1">
                    <a:lumMod val="95000"/>
                  </a:schemeClr>
                </a:solidFill>
              </a:rPr>
              <a:t>What percentage of women &amp; men suffering from a substance use disorder have a history of multiple types childhood trauma?</a:t>
            </a:r>
            <a:br>
              <a:rPr lang="en-US" altLang="en-US" sz="4000" dirty="0">
                <a:solidFill>
                  <a:schemeClr val="tx1">
                    <a:lumMod val="95000"/>
                  </a:schemeClr>
                </a:solidFill>
              </a:rPr>
            </a:br>
            <a:endParaRPr lang="en-US" alt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4096D-4663-4C10-9910-1395DA940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5572" y="4594122"/>
            <a:ext cx="8825659" cy="2362200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75+%</a:t>
            </a:r>
          </a:p>
        </p:txBody>
      </p:sp>
    </p:spTree>
    <p:extLst>
      <p:ext uri="{BB962C8B-B14F-4D97-AF65-F5344CB8AC3E}">
        <p14:creationId xmlns:p14="http://schemas.microsoft.com/office/powerpoint/2010/main" val="91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502EB580-2DEB-429B-8E7D-EB79A6400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11" y="201331"/>
            <a:ext cx="11436178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5400" u="sng" dirty="0">
                <a:solidFill>
                  <a:srgbClr val="FFFF00"/>
                </a:solidFill>
              </a:rPr>
              <a:t>SUDs and ACEs</a:t>
            </a:r>
            <a:br>
              <a:rPr lang="en-US" altLang="en-US" sz="5400" u="sng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br>
              <a:rPr lang="en-US" altLang="en-US" sz="5400" dirty="0">
                <a:solidFill>
                  <a:srgbClr val="FFFF00"/>
                </a:solidFill>
              </a:rPr>
            </a:br>
            <a:endParaRPr lang="en-US" alt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4096D-4663-4C10-9910-1395DA940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701" y="2810492"/>
            <a:ext cx="10664328" cy="23622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These findings align     with our growing understanding of the nature of addiction.</a:t>
            </a:r>
          </a:p>
        </p:txBody>
      </p:sp>
    </p:spTree>
    <p:extLst>
      <p:ext uri="{BB962C8B-B14F-4D97-AF65-F5344CB8AC3E}">
        <p14:creationId xmlns:p14="http://schemas.microsoft.com/office/powerpoint/2010/main" val="31498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7EDC632-5328-4D54-A11D-B5C68D46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789" y="-1491916"/>
            <a:ext cx="16769348" cy="9432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A1B81-C683-472C-A513-7966AF7AFC62}"/>
              </a:ext>
            </a:extLst>
          </p:cNvPr>
          <p:cNvSpPr txBox="1"/>
          <p:nvPr/>
        </p:nvSpPr>
        <p:spPr>
          <a:xfrm>
            <a:off x="-254833" y="4933342"/>
            <a:ext cx="12062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highlight>
                  <a:srgbClr val="800080"/>
                </a:highlight>
              </a:rPr>
              <a:t>Venniro</a:t>
            </a:r>
            <a:r>
              <a:rPr lang="en-US" sz="3600" dirty="0">
                <a:highlight>
                  <a:srgbClr val="800080"/>
                </a:highlight>
              </a:rPr>
              <a:t>, et al. (2018). Volitional social interaction prevents drug addiction in rat models. </a:t>
            </a:r>
            <a:r>
              <a:rPr lang="en-US" sz="3600" i="1" dirty="0">
                <a:highlight>
                  <a:srgbClr val="800080"/>
                </a:highlight>
              </a:rPr>
              <a:t>Nature Neuroscience</a:t>
            </a:r>
            <a:r>
              <a:rPr lang="en-US" sz="3600" dirty="0">
                <a:highlight>
                  <a:srgbClr val="800080"/>
                </a:highlight>
              </a:rPr>
              <a:t>, 21, 1520–1529.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C7F07-9DA1-4B15-AEE3-BC1D894C5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05" y="0"/>
            <a:ext cx="8257495" cy="6949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61802-496F-4582-A9A2-DA5461FF8A49}"/>
              </a:ext>
            </a:extLst>
          </p:cNvPr>
          <p:cNvSpPr txBox="1"/>
          <p:nvPr/>
        </p:nvSpPr>
        <p:spPr>
          <a:xfrm>
            <a:off x="209321" y="2159421"/>
            <a:ext cx="350336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00" dirty="0">
                <a:solidFill>
                  <a:srgbClr val="FFFF00"/>
                </a:solidFill>
              </a:rPr>
              <a:t>Physical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16717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>
            <a:extLst>
              <a:ext uri="{FF2B5EF4-FFF2-40B4-BE49-F238E27FC236}">
                <a16:creationId xmlns:a16="http://schemas.microsoft.com/office/drawing/2014/main" id="{AC17BAE7-7381-4C56-9DF9-1A38B8741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037" y="338207"/>
            <a:ext cx="11379926" cy="226422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dirty="0">
                <a:solidFill>
                  <a:srgbClr val="FFFF00"/>
                </a:solidFill>
              </a:rPr>
              <a:t>People with ACE scores    of 6+ have been found to have an average life expectancy that is </a:t>
            </a:r>
            <a:r>
              <a:rPr lang="en-US" altLang="en-US" sz="6600" dirty="0">
                <a:solidFill>
                  <a:srgbClr val="FFC000"/>
                </a:solidFill>
              </a:rPr>
              <a:t>20 years lower </a:t>
            </a:r>
            <a:r>
              <a:rPr lang="en-US" altLang="en-US" sz="6600" dirty="0">
                <a:solidFill>
                  <a:srgbClr val="FFFF00"/>
                </a:solidFill>
              </a:rPr>
              <a:t>than that of the general US population.</a:t>
            </a:r>
          </a:p>
        </p:txBody>
      </p:sp>
    </p:spTree>
    <p:extLst>
      <p:ext uri="{BB962C8B-B14F-4D97-AF65-F5344CB8AC3E}">
        <p14:creationId xmlns:p14="http://schemas.microsoft.com/office/powerpoint/2010/main" val="7618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12" y="218791"/>
            <a:ext cx="9404723" cy="140053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Objectives – p.m.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36" y="1619321"/>
            <a:ext cx="11013197" cy="5097981"/>
          </a:xfrm>
        </p:spPr>
        <p:txBody>
          <a:bodyPr>
            <a:normAutofit/>
          </a:bodyPr>
          <a:lstStyle/>
          <a:p>
            <a:r>
              <a:rPr lang="en-US" sz="3600" dirty="0"/>
              <a:t>Describe </a:t>
            </a:r>
            <a:r>
              <a:rPr lang="en-US" sz="3600" dirty="0">
                <a:solidFill>
                  <a:srgbClr val="FFC000"/>
                </a:solidFill>
              </a:rPr>
              <a:t>indicators</a:t>
            </a:r>
            <a:r>
              <a:rPr lang="en-US" sz="3600" dirty="0"/>
              <a:t> that a student may be suffering from a trauma-related behavioral health disorder.</a:t>
            </a:r>
          </a:p>
          <a:p>
            <a:r>
              <a:rPr lang="en-US" sz="3600" dirty="0"/>
              <a:t>Describe </a:t>
            </a:r>
            <a:r>
              <a:rPr lang="en-US" sz="3600" dirty="0">
                <a:solidFill>
                  <a:srgbClr val="FFC000"/>
                </a:solidFill>
              </a:rPr>
              <a:t>characteristics of trauma-informed professionals and institutions</a:t>
            </a:r>
            <a:r>
              <a:rPr lang="en-US" sz="3600" dirty="0"/>
              <a:t>.</a:t>
            </a:r>
            <a:endParaRPr lang="en-US" sz="2800" dirty="0"/>
          </a:p>
          <a:p>
            <a:r>
              <a:rPr lang="en-US" sz="3600" dirty="0"/>
              <a:t>Identify both individual and institutional strategies for </a:t>
            </a:r>
            <a:r>
              <a:rPr lang="en-US" sz="3600" dirty="0">
                <a:solidFill>
                  <a:srgbClr val="FFC000"/>
                </a:solidFill>
              </a:rPr>
              <a:t>becoming more trauma-informed </a:t>
            </a:r>
            <a:r>
              <a:rPr lang="en-US" sz="3600" dirty="0"/>
              <a:t>and the potential </a:t>
            </a:r>
            <a:r>
              <a:rPr lang="en-US" sz="3600" dirty="0">
                <a:solidFill>
                  <a:srgbClr val="FFC000"/>
                </a:solidFill>
              </a:rPr>
              <a:t>benefits</a:t>
            </a:r>
            <a:r>
              <a:rPr lang="en-US" sz="3600" dirty="0"/>
              <a:t> of doing so.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>
            <a:extLst>
              <a:ext uri="{FF2B5EF4-FFF2-40B4-BE49-F238E27FC236}">
                <a16:creationId xmlns:a16="http://schemas.microsoft.com/office/drawing/2014/main" id="{BF2BB5C2-1C24-405F-A6F6-BB7A09084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135" y="502925"/>
            <a:ext cx="1192973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i="1" dirty="0">
                <a:solidFill>
                  <a:srgbClr val="FFFF00"/>
                </a:solidFill>
              </a:rPr>
              <a:t>“The majority of mental health and substance abuse problems are due to adverse childhood experiences.”</a:t>
            </a:r>
            <a:br>
              <a:rPr lang="en-US" altLang="en-US" sz="4800" dirty="0">
                <a:solidFill>
                  <a:srgbClr val="FFFF00"/>
                </a:solidFill>
              </a:rPr>
            </a:br>
            <a:br>
              <a:rPr lang="en-US" altLang="en-US" sz="4800" dirty="0">
                <a:solidFill>
                  <a:srgbClr val="FFFF00"/>
                </a:solidFill>
              </a:rPr>
            </a:br>
            <a:r>
              <a:rPr lang="en-US" altLang="en-US" sz="4800" dirty="0">
                <a:solidFill>
                  <a:srgbClr val="FFFF00"/>
                </a:solidFill>
              </a:rPr>
              <a:t> </a:t>
            </a:r>
            <a:r>
              <a:rPr lang="en-US" altLang="en-US" sz="4800" i="1" dirty="0">
                <a:solidFill>
                  <a:srgbClr val="FFFF00"/>
                </a:solidFill>
              </a:rPr>
              <a:t>“Adverse childhood experiences are the most critical public health issue </a:t>
            </a:r>
            <a:br>
              <a:rPr lang="en-US" altLang="en-US" sz="4800" i="1" dirty="0">
                <a:solidFill>
                  <a:srgbClr val="FFFF00"/>
                </a:solidFill>
              </a:rPr>
            </a:br>
            <a:r>
              <a:rPr lang="en-US" altLang="en-US" sz="4800" i="1" dirty="0">
                <a:solidFill>
                  <a:srgbClr val="FFFF00"/>
                </a:solidFill>
              </a:rPr>
              <a:t>in America.”</a:t>
            </a:r>
            <a:r>
              <a:rPr lang="en-US" altLang="en-US" sz="4800" dirty="0">
                <a:solidFill>
                  <a:srgbClr val="FFFF00"/>
                </a:solidFill>
              </a:rPr>
              <a:t> 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2000" dirty="0"/>
              <a:t>- Robert F. Anda, MD, MS. (Indianapolis, October 2016)</a:t>
            </a:r>
          </a:p>
        </p:txBody>
      </p:sp>
    </p:spTree>
    <p:extLst>
      <p:ext uri="{BB962C8B-B14F-4D97-AF65-F5344CB8AC3E}">
        <p14:creationId xmlns:p14="http://schemas.microsoft.com/office/powerpoint/2010/main" val="5409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Rectangle 9">
            <a:extLst>
              <a:ext uri="{FF2B5EF4-FFF2-40B4-BE49-F238E27FC236}">
                <a16:creationId xmlns:a16="http://schemas.microsoft.com/office/drawing/2014/main" id="{ED0F5F1D-722C-44C6-B304-ECE0D0315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94" y="147639"/>
            <a:ext cx="1093361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>
                <a:solidFill>
                  <a:srgbClr val="FFFF00"/>
                </a:solidFill>
              </a:rPr>
              <a:t>“Bottom up” development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2291" name="Picture 8" descr="BrainSaggital01_Cleaned_s0">
            <a:extLst>
              <a:ext uri="{FF2B5EF4-FFF2-40B4-BE49-F238E27FC236}">
                <a16:creationId xmlns:a16="http://schemas.microsoft.com/office/drawing/2014/main" id="{FCD0F320-A788-46AB-8E89-809C71DC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36" y="1176464"/>
            <a:ext cx="6276703" cy="5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>
            <a:extLst>
              <a:ext uri="{FF2B5EF4-FFF2-40B4-BE49-F238E27FC236}">
                <a16:creationId xmlns:a16="http://schemas.microsoft.com/office/drawing/2014/main" id="{BE0B4DBF-D7F7-420D-9CFD-3E524C73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54213"/>
            <a:ext cx="2362200" cy="43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Cerebral cortex</a:t>
            </a: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229FABE3-16F9-436A-A4C6-A43740DF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05201"/>
            <a:ext cx="1371600" cy="4302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Midbrain</a:t>
            </a:r>
          </a:p>
        </p:txBody>
      </p:sp>
      <p:sp>
        <p:nvSpPr>
          <p:cNvPr id="12294" name="TextBox 7">
            <a:extLst>
              <a:ext uri="{FF2B5EF4-FFF2-40B4-BE49-F238E27FC236}">
                <a16:creationId xmlns:a16="http://schemas.microsoft.com/office/drawing/2014/main" id="{44B4A227-5CB7-4A05-85C7-E71EFC69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229226"/>
            <a:ext cx="1676400" cy="4302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Brain stem</a:t>
            </a:r>
          </a:p>
        </p:txBody>
      </p:sp>
      <p:sp>
        <p:nvSpPr>
          <p:cNvPr id="2" name="Line 11">
            <a:extLst>
              <a:ext uri="{FF2B5EF4-FFF2-40B4-BE49-F238E27FC236}">
                <a16:creationId xmlns:a16="http://schemas.microsoft.com/office/drawing/2014/main" id="{F37E7638-9501-479D-8E34-716BBD46BF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386014"/>
            <a:ext cx="0" cy="2833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49718E94-1E69-4B7B-A5D3-F05A7558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7817A-F1D6-4B88-99B6-36F0D1FF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027396">
            <a:off x="5538683" y="271682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9600" dirty="0"/>
              <a:t>1,000,000+</a:t>
            </a:r>
            <a:br>
              <a:rPr lang="en-US" sz="9600" dirty="0"/>
            </a:br>
            <a:r>
              <a:rPr lang="en-US" dirty="0"/>
              <a:t>Synapses per second</a:t>
            </a:r>
            <a:br>
              <a:rPr lang="en-US" sz="96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3809" y="311897"/>
            <a:ext cx="39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Source</a:t>
            </a:r>
            <a:r>
              <a:rPr lang="en-US" dirty="0"/>
              <a:t>: Harvard University Center for the Developing Child (2017)</a:t>
            </a:r>
          </a:p>
        </p:txBody>
      </p:sp>
    </p:spTree>
    <p:extLst>
      <p:ext uri="{BB962C8B-B14F-4D97-AF65-F5344CB8AC3E}">
        <p14:creationId xmlns:p14="http://schemas.microsoft.com/office/powerpoint/2010/main" val="19107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>
            <a:extLst>
              <a:ext uri="{FF2B5EF4-FFF2-40B4-BE49-F238E27FC236}">
                <a16:creationId xmlns:a16="http://schemas.microsoft.com/office/drawing/2014/main" id="{0E44F131-0654-4C0C-91CD-26294C4ADA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4765" y="285750"/>
            <a:ext cx="11129555" cy="133404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6600" dirty="0">
                <a:solidFill>
                  <a:srgbClr val="FFFF00"/>
                </a:solidFill>
              </a:rPr>
              <a:t>Neural density across time</a:t>
            </a:r>
          </a:p>
        </p:txBody>
      </p:sp>
      <p:pic>
        <p:nvPicPr>
          <p:cNvPr id="13315" name="Picture 6" descr="neurons300left">
            <a:extLst>
              <a:ext uri="{FF2B5EF4-FFF2-40B4-BE49-F238E27FC236}">
                <a16:creationId xmlns:a16="http://schemas.microsoft.com/office/drawing/2014/main" id="{63420FC9-D2AD-4C0E-9F00-EC307510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"/>
          <a:stretch>
            <a:fillRect/>
          </a:stretch>
        </p:blipFill>
        <p:spPr bwMode="auto">
          <a:xfrm>
            <a:off x="2554288" y="1905001"/>
            <a:ext cx="17129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neurons300middle">
            <a:extLst>
              <a:ext uri="{FF2B5EF4-FFF2-40B4-BE49-F238E27FC236}">
                <a16:creationId xmlns:a16="http://schemas.microsoft.com/office/drawing/2014/main" id="{0F9652EA-D03C-4E05-93AE-61833DC0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"/>
          <a:stretch>
            <a:fillRect/>
          </a:stretch>
        </p:blipFill>
        <p:spPr bwMode="auto">
          <a:xfrm>
            <a:off x="5257801" y="1946276"/>
            <a:ext cx="171926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>
            <a:extLst>
              <a:ext uri="{FF2B5EF4-FFF2-40B4-BE49-F238E27FC236}">
                <a16:creationId xmlns:a16="http://schemas.microsoft.com/office/drawing/2014/main" id="{CB07CF99-0A31-4D0A-93BE-101CF24B2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5680076"/>
            <a:ext cx="132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At birth</a:t>
            </a: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B5BADFCC-25E7-4D32-B860-4A138144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715001"/>
            <a:ext cx="1795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5 years 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440949-C3B5-40D1-A3B1-28A3020B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1" y="1905001"/>
            <a:ext cx="1704975" cy="3768725"/>
          </a:xfrm>
          <a:prstGeom prst="rect">
            <a:avLst/>
          </a:prstGeom>
          <a:solidFill>
            <a:schemeClr val="tx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7F2018ED-80F9-486A-95C0-0CFE5C2F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9" y="5680076"/>
            <a:ext cx="155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Politician</a:t>
            </a:r>
          </a:p>
        </p:txBody>
      </p:sp>
      <p:sp>
        <p:nvSpPr>
          <p:cNvPr id="13321" name="AutoShape 15">
            <a:extLst>
              <a:ext uri="{FF2B5EF4-FFF2-40B4-BE49-F238E27FC236}">
                <a16:creationId xmlns:a16="http://schemas.microsoft.com/office/drawing/2014/main" id="{8B21BAB2-4F9B-4F55-85E8-EB6C667A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5052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38706-0E05-4B40-A40E-E766F31D2712}"/>
              </a:ext>
            </a:extLst>
          </p:cNvPr>
          <p:cNvSpPr txBox="1"/>
          <p:nvPr/>
        </p:nvSpPr>
        <p:spPr>
          <a:xfrm>
            <a:off x="5620557" y="6393114"/>
            <a:ext cx="787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Nancy Swagonski, MD, Riley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9974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E4E4288-9D45-46D1-ADAE-4F5FE7151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4524" y="309152"/>
            <a:ext cx="9404723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dirty="0">
                <a:solidFill>
                  <a:srgbClr val="FFFF00"/>
                </a:solidFill>
              </a:rPr>
              <a:t>“Toxic stress”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7C7F386-9623-4890-94A5-ECF6F3CD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336" y="1709682"/>
            <a:ext cx="11420664" cy="50012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000" dirty="0"/>
              <a:t>Early cortical development is heavily influenced by our experiences.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/>
              <a:t>Chronically elevated levels of stress hormones </a:t>
            </a:r>
            <a:r>
              <a:rPr lang="en-US" altLang="en-US" sz="4000" dirty="0">
                <a:solidFill>
                  <a:srgbClr val="FFC000"/>
                </a:solidFill>
              </a:rPr>
              <a:t>(cortisol and adrenaline) </a:t>
            </a:r>
            <a:r>
              <a:rPr lang="en-US" altLang="en-US" sz="4000" dirty="0"/>
              <a:t>can adversely impact early brain growth and organization.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FFC000"/>
                </a:solidFill>
              </a:rPr>
              <a:t>“Toxic stress” </a:t>
            </a:r>
            <a:r>
              <a:rPr lang="en-US" altLang="en-US" sz="4000" dirty="0"/>
              <a:t>has also been linked to weakened immune system function and possible genetic alterations.</a:t>
            </a:r>
          </a:p>
        </p:txBody>
      </p:sp>
    </p:spTree>
    <p:extLst>
      <p:ext uri="{BB962C8B-B14F-4D97-AF65-F5344CB8AC3E}">
        <p14:creationId xmlns:p14="http://schemas.microsoft.com/office/powerpoint/2010/main" val="12865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301A0-F396-4BCA-BF37-6079EC6F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14" y="-2788584"/>
            <a:ext cx="13458814" cy="98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0B4938A-4307-49CB-8C81-94DE5E3D6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288" y="375712"/>
            <a:ext cx="1152144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rgbClr val="FFFF00"/>
                </a:solidFill>
              </a:rPr>
              <a:t>Those with elevated ACE scores      are more likely to struggle with….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D35F3CF-4DFE-4A4B-8C1D-BE7E9F30C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796" y="2715209"/>
            <a:ext cx="11346024" cy="5129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/>
              <a:t>Learning and memory</a:t>
            </a:r>
          </a:p>
          <a:p>
            <a:pPr eaLnBrk="1" hangingPunct="1">
              <a:defRPr/>
            </a:pPr>
            <a:r>
              <a:rPr lang="en-US" altLang="en-US" sz="4400" dirty="0"/>
              <a:t>Emotional regulation* </a:t>
            </a:r>
          </a:p>
          <a:p>
            <a:pPr eaLnBrk="1" hangingPunct="1">
              <a:defRPr/>
            </a:pPr>
            <a:r>
              <a:rPr lang="en-US" altLang="en-US" sz="4400" dirty="0"/>
              <a:t>Social and relationships (attachment)</a:t>
            </a:r>
          </a:p>
          <a:p>
            <a:pPr marL="0" indent="0" eaLnBrk="1" hangingPunct="1">
              <a:buNone/>
              <a:defRPr/>
            </a:pPr>
            <a:endParaRPr lang="en-US" altLang="en-US" sz="1200" dirty="0"/>
          </a:p>
          <a:p>
            <a:pPr marL="0" indent="0" eaLnBrk="1" hangingPunct="1">
              <a:buNone/>
              <a:defRPr/>
            </a:pPr>
            <a:r>
              <a:rPr lang="en-US" altLang="en-US" sz="1600" dirty="0"/>
              <a:t>*See Cloitre, M, et al. (2019). Emotional regulation mediates the relationship between ACEs and physical and mental health. </a:t>
            </a:r>
            <a:r>
              <a:rPr lang="en-US" altLang="en-US" sz="1600" i="1" dirty="0"/>
              <a:t>Psychological Trauma: Theory, Research, Practice and Policy</a:t>
            </a:r>
            <a:r>
              <a:rPr lang="en-US" altLang="en-US" sz="1600" dirty="0"/>
              <a:t>, </a:t>
            </a:r>
            <a:r>
              <a:rPr lang="en-US" altLang="en-US" sz="1600" i="1" dirty="0"/>
              <a:t>11</a:t>
            </a:r>
            <a:r>
              <a:rPr lang="en-US" altLang="en-US" sz="1600" dirty="0"/>
              <a:t>, 82-89</a:t>
            </a:r>
          </a:p>
        </p:txBody>
      </p:sp>
    </p:spTree>
    <p:extLst>
      <p:ext uri="{BB962C8B-B14F-4D97-AF65-F5344CB8AC3E}">
        <p14:creationId xmlns:p14="http://schemas.microsoft.com/office/powerpoint/2010/main" val="35606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22FDB-536E-4E64-A1BD-8498B7878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7671" cy="728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CB78E-979F-43C9-AA6A-D41883D94826}"/>
              </a:ext>
            </a:extLst>
          </p:cNvPr>
          <p:cNvSpPr txBox="1"/>
          <p:nvPr/>
        </p:nvSpPr>
        <p:spPr>
          <a:xfrm>
            <a:off x="441960" y="44196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ACEs Pyramid</a:t>
            </a:r>
          </a:p>
        </p:txBody>
      </p:sp>
    </p:spTree>
    <p:extLst>
      <p:ext uri="{BB962C8B-B14F-4D97-AF65-F5344CB8AC3E}">
        <p14:creationId xmlns:p14="http://schemas.microsoft.com/office/powerpoint/2010/main" val="245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>
            <a:extLst>
              <a:ext uri="{FF2B5EF4-FFF2-40B4-BE49-F238E27FC236}">
                <a16:creationId xmlns:a16="http://schemas.microsoft.com/office/drawing/2014/main" id="{61C17371-A124-4333-ADD6-C4B6ECED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434" y="857794"/>
            <a:ext cx="1166513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600" dirty="0">
                <a:solidFill>
                  <a:schemeClr val="tx1"/>
                </a:solidFill>
              </a:rPr>
              <a:t>The negative impact </a:t>
            </a:r>
            <a:br>
              <a:rPr lang="en-US" altLang="en-US" sz="6600" dirty="0">
                <a:solidFill>
                  <a:schemeClr val="tx1"/>
                </a:solidFill>
              </a:rPr>
            </a:br>
            <a:r>
              <a:rPr lang="en-US" altLang="en-US" sz="6600" dirty="0">
                <a:solidFill>
                  <a:schemeClr val="tx1"/>
                </a:solidFill>
              </a:rPr>
              <a:t>of adverse childhood experiences (ACEs) can be </a:t>
            </a:r>
            <a:br>
              <a:rPr lang="en-US" altLang="en-US" sz="6600" dirty="0">
                <a:solidFill>
                  <a:schemeClr val="tx1"/>
                </a:solidFill>
              </a:rPr>
            </a:br>
            <a:r>
              <a:rPr lang="en-US" altLang="en-US" sz="6600" dirty="0">
                <a:solidFill>
                  <a:schemeClr val="tx1"/>
                </a:solidFill>
              </a:rPr>
              <a:t>lifelong…</a:t>
            </a:r>
            <a:r>
              <a:rPr lang="en-US" altLang="en-US" sz="6600" dirty="0">
                <a:solidFill>
                  <a:srgbClr val="66FF33"/>
                </a:solidFill>
              </a:rPr>
              <a:t>unless people like us do something about it!</a:t>
            </a:r>
          </a:p>
        </p:txBody>
      </p:sp>
    </p:spTree>
    <p:extLst>
      <p:ext uri="{BB962C8B-B14F-4D97-AF65-F5344CB8AC3E}">
        <p14:creationId xmlns:p14="http://schemas.microsoft.com/office/powerpoint/2010/main" val="9915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40A3-3BE2-48CC-85D0-161CBF7F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609600"/>
            <a:ext cx="11194869" cy="2819400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There’s more to the story…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C45C6-B6DA-4FC2-A504-7E08E932D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703" y="3997234"/>
            <a:ext cx="11090366" cy="23622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Resiliency and 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7070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6327E99F-4FFA-44EA-B094-F28EFA7942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3861" y="402953"/>
            <a:ext cx="7563393" cy="7772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In general, trauma can be defined as a psychological, emotional response to an event or experience that is </a:t>
            </a:r>
            <a:r>
              <a:rPr lang="en-US" sz="2800" dirty="0">
                <a:solidFill>
                  <a:srgbClr val="FFC000"/>
                </a:solidFill>
              </a:rPr>
              <a:t>deeply distressing or disturbing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This trauma definition can refer to something upsetting, such as being involved in an accident, having an illness or injury, losing a loved one or going through a divorce. It can also encompass extreme experiences that can be severely damaging, such as torture or              sexual assault.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en-US" sz="2500" dirty="0">
              <a:solidFill>
                <a:srgbClr val="FFFF00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53D8DF-5CEC-4833-BEE6-75CD3A730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74" y="272450"/>
            <a:ext cx="4318865" cy="6313099"/>
          </a:xfrm>
        </p:spPr>
      </p:pic>
    </p:spTree>
    <p:extLst>
      <p:ext uri="{BB962C8B-B14F-4D97-AF65-F5344CB8AC3E}">
        <p14:creationId xmlns:p14="http://schemas.microsoft.com/office/powerpoint/2010/main" val="26716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439655"/>
            <a:ext cx="11273245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Some factors that may mitigate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negative impact of 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6" y="2356803"/>
            <a:ext cx="10837817" cy="4195481"/>
          </a:xfrm>
        </p:spPr>
        <p:txBody>
          <a:bodyPr>
            <a:noAutofit/>
          </a:bodyPr>
          <a:lstStyle/>
          <a:p>
            <a:r>
              <a:rPr lang="en-US" sz="4400" dirty="0"/>
              <a:t>Genetic factors</a:t>
            </a:r>
          </a:p>
          <a:p>
            <a:r>
              <a:rPr lang="en-US" sz="4400" dirty="0"/>
              <a:t>Higher IQ</a:t>
            </a:r>
          </a:p>
          <a:p>
            <a:r>
              <a:rPr lang="en-US" sz="4400" dirty="0"/>
              <a:t>Individual temperament (attachment style?) </a:t>
            </a:r>
          </a:p>
          <a:p>
            <a:r>
              <a:rPr lang="en-US" sz="4400" dirty="0"/>
              <a:t>Spirituality - Sense of purpose/mission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10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439655"/>
            <a:ext cx="11273245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Some factors that may mitigate the negative impact of 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3" y="2408312"/>
            <a:ext cx="11273245" cy="4195481"/>
          </a:xfrm>
        </p:spPr>
        <p:txBody>
          <a:bodyPr>
            <a:noAutofit/>
          </a:bodyPr>
          <a:lstStyle/>
          <a:p>
            <a:r>
              <a:rPr lang="en-US" sz="4000" dirty="0"/>
              <a:t>Dependable and stable relationships</a:t>
            </a:r>
          </a:p>
          <a:p>
            <a:r>
              <a:rPr lang="en-US" sz="4000" dirty="0"/>
              <a:t>Healthy coping skills and wellness practices</a:t>
            </a:r>
          </a:p>
          <a:p>
            <a:r>
              <a:rPr lang="en-US" sz="4000" dirty="0"/>
              <a:t>Good physical health </a:t>
            </a:r>
          </a:p>
          <a:p>
            <a:r>
              <a:rPr lang="en-US" sz="4000" dirty="0"/>
              <a:t>Economic stability</a:t>
            </a:r>
          </a:p>
          <a:p>
            <a:r>
              <a:rPr lang="en-US" altLang="en-US" sz="4000" dirty="0"/>
              <a:t>Oxytocin as buffering agent?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83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70" y="0"/>
            <a:ext cx="11534660" cy="140053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FF00"/>
                </a:solidFill>
              </a:rPr>
              <a:t>“Everyone has a story”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Recap of this morning’s conversation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8670" y="2112869"/>
            <a:ext cx="11679828" cy="408909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Defined trauma </a:t>
            </a:r>
            <a:r>
              <a:rPr lang="en-US" sz="2400" dirty="0">
                <a:solidFill>
                  <a:schemeClr val="tx2"/>
                </a:solidFill>
              </a:rPr>
              <a:t>as an individualized experience. Trauma as a “teacher”.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Defined </a:t>
            </a:r>
            <a:r>
              <a:rPr lang="en-US" sz="2400" dirty="0">
                <a:solidFill>
                  <a:srgbClr val="FFC000"/>
                </a:solidFill>
              </a:rPr>
              <a:t>Adverse Childhood Experiences (ACEs) </a:t>
            </a:r>
            <a:r>
              <a:rPr lang="en-US" sz="2400" dirty="0">
                <a:solidFill>
                  <a:schemeClr val="tx2"/>
                </a:solidFill>
              </a:rPr>
              <a:t>and described the CDC’s ongoing “ACE Study”.</a:t>
            </a:r>
          </a:p>
          <a:p>
            <a:r>
              <a:rPr lang="en-US" sz="2400" dirty="0">
                <a:solidFill>
                  <a:srgbClr val="FFC000"/>
                </a:solidFill>
              </a:rPr>
              <a:t>ACE Scores</a:t>
            </a:r>
            <a:r>
              <a:rPr lang="en-US" sz="2400" dirty="0">
                <a:solidFill>
                  <a:schemeClr val="tx2"/>
                </a:solidFill>
              </a:rPr>
              <a:t>: Range from 0-10 and indicate the number of ACEs an individual experienced between birth and age 18.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Described key </a:t>
            </a:r>
            <a:r>
              <a:rPr lang="en-US" sz="2400" dirty="0">
                <a:solidFill>
                  <a:srgbClr val="FFC000"/>
                </a:solidFill>
              </a:rPr>
              <a:t>findings of the ACE study </a:t>
            </a:r>
            <a:r>
              <a:rPr lang="en-US" sz="2400" dirty="0">
                <a:solidFill>
                  <a:schemeClr val="tx2"/>
                </a:solidFill>
              </a:rPr>
              <a:t>and the relationship of “ACE Scores” to poor health outcomes (mental health, SU, physical health).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Described </a:t>
            </a:r>
            <a:r>
              <a:rPr lang="en-US" sz="2400" dirty="0">
                <a:solidFill>
                  <a:srgbClr val="FFC000"/>
                </a:solidFill>
              </a:rPr>
              <a:t>“toxic stress” </a:t>
            </a:r>
            <a:r>
              <a:rPr lang="en-US" sz="2400" dirty="0">
                <a:solidFill>
                  <a:schemeClr val="tx2"/>
                </a:solidFill>
              </a:rPr>
              <a:t>and the </a:t>
            </a:r>
            <a:r>
              <a:rPr lang="en-US" sz="2400" dirty="0">
                <a:solidFill>
                  <a:srgbClr val="FFC000"/>
                </a:solidFill>
              </a:rPr>
              <a:t>mechanisms</a:t>
            </a:r>
            <a:r>
              <a:rPr lang="en-US" sz="2400" dirty="0">
                <a:solidFill>
                  <a:schemeClr val="tx2"/>
                </a:solidFill>
              </a:rPr>
              <a:t> by which ACEs can negatively impact health outcomes.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Described </a:t>
            </a:r>
            <a:r>
              <a:rPr lang="en-US" sz="2400" dirty="0">
                <a:solidFill>
                  <a:srgbClr val="FFC000"/>
                </a:solidFill>
              </a:rPr>
              <a:t>protective factors </a:t>
            </a:r>
            <a:r>
              <a:rPr lang="en-US" sz="2400" dirty="0">
                <a:solidFill>
                  <a:schemeClr val="tx2"/>
                </a:solidFill>
              </a:rPr>
              <a:t>that can limit negative impact.</a:t>
            </a:r>
          </a:p>
          <a:p>
            <a:pPr algn="r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>
            <a:extLst>
              <a:ext uri="{FF2B5EF4-FFF2-40B4-BE49-F238E27FC236}">
                <a16:creationId xmlns:a16="http://schemas.microsoft.com/office/drawing/2014/main" id="{BF2BB5C2-1C24-405F-A6F6-BB7A09084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514" y="820784"/>
            <a:ext cx="1114697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i="1" dirty="0">
                <a:solidFill>
                  <a:srgbClr val="FFFF00"/>
                </a:solidFill>
              </a:rPr>
              <a:t>“The majority of mental health and substance abuse problems are due to adverse childhood experiences.”</a:t>
            </a:r>
            <a:br>
              <a:rPr lang="en-US" altLang="en-US" sz="4000" dirty="0">
                <a:solidFill>
                  <a:srgbClr val="FFFF00"/>
                </a:solidFill>
              </a:rPr>
            </a:br>
            <a:br>
              <a:rPr lang="en-US" altLang="en-US" sz="4000" dirty="0">
                <a:solidFill>
                  <a:srgbClr val="FFFF00"/>
                </a:solidFill>
              </a:rPr>
            </a:b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i="1" dirty="0">
                <a:solidFill>
                  <a:srgbClr val="FFFF00"/>
                </a:solidFill>
              </a:rPr>
              <a:t>“Adverse childhood experiences are the most critical public health issue </a:t>
            </a:r>
            <a:br>
              <a:rPr lang="en-US" altLang="en-US" sz="4000" i="1" dirty="0">
                <a:solidFill>
                  <a:srgbClr val="FFFF00"/>
                </a:solidFill>
              </a:rPr>
            </a:br>
            <a:r>
              <a:rPr lang="en-US" altLang="en-US" sz="4000" i="1" dirty="0">
                <a:solidFill>
                  <a:srgbClr val="FFFF00"/>
                </a:solidFill>
              </a:rPr>
              <a:t>in America.”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2000" dirty="0"/>
              <a:t>- Robert F. Anda, MD, MS. (Indianapolis, October 2016)</a:t>
            </a:r>
          </a:p>
        </p:txBody>
      </p:sp>
    </p:spTree>
    <p:extLst>
      <p:ext uri="{BB962C8B-B14F-4D97-AF65-F5344CB8AC3E}">
        <p14:creationId xmlns:p14="http://schemas.microsoft.com/office/powerpoint/2010/main" val="15635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79C-CE34-47A1-9CA3-077655A7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687113"/>
            <a:ext cx="11730445" cy="6048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</a:rPr>
              <a:t>Behavioral health and Adverse Childhood Experiences (ACEs) in post-secondary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8335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612C-7891-4955-B23F-9BA7F899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9352D-6FBE-45D1-BB5A-A2A196CCE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" y="0"/>
            <a:ext cx="12205445" cy="6865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A9A43-61B0-4C38-A59C-EA68E35AF8C5}"/>
              </a:ext>
            </a:extLst>
          </p:cNvPr>
          <p:cNvSpPr txBox="1"/>
          <p:nvPr/>
        </p:nvSpPr>
        <p:spPr>
          <a:xfrm>
            <a:off x="10217029" y="6190927"/>
            <a:ext cx="321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(October 2018)</a:t>
            </a:r>
          </a:p>
        </p:txBody>
      </p:sp>
    </p:spTree>
    <p:extLst>
      <p:ext uri="{BB962C8B-B14F-4D97-AF65-F5344CB8AC3E}">
        <p14:creationId xmlns:p14="http://schemas.microsoft.com/office/powerpoint/2010/main" val="37666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98BF8-5EB6-4DE2-A4B8-1A51D2FF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34" y="0"/>
            <a:ext cx="8528180" cy="147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79C-CE34-47A1-9CA3-077655A7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574765"/>
            <a:ext cx="11730445" cy="6048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“One in three </a:t>
            </a:r>
            <a:r>
              <a:rPr lang="en-US" sz="7200" dirty="0">
                <a:solidFill>
                  <a:srgbClr val="FFFF00"/>
                </a:solidFill>
              </a:rPr>
              <a:t>first year college students worldwide report a mental health disorder.”</a:t>
            </a:r>
            <a:endParaRPr lang="en-US" sz="72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</a:t>
            </a:r>
            <a:r>
              <a:rPr lang="en-US" u="sng" dirty="0"/>
              <a:t>Source</a:t>
            </a:r>
            <a:r>
              <a:rPr lang="en-US" dirty="0"/>
              <a:t>:  American Psychological Association (APA) News release, September 13, 2018</a:t>
            </a:r>
          </a:p>
          <a:p>
            <a:pPr marL="0" indent="0" algn="ctr">
              <a:buNone/>
            </a:pP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79C-CE34-47A1-9CA3-077655A7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509450"/>
            <a:ext cx="11730445" cy="6048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“One in three </a:t>
            </a:r>
            <a:r>
              <a:rPr lang="en-US" sz="8000" dirty="0">
                <a:solidFill>
                  <a:srgbClr val="FFFF00"/>
                </a:solidFill>
              </a:rPr>
              <a:t>Ph.D. students is at risk of a common psychiatric disorder.”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000" dirty="0"/>
              <a:t>    </a:t>
            </a:r>
            <a:r>
              <a:rPr lang="en-US" sz="3000" u="sng" dirty="0"/>
              <a:t>Source</a:t>
            </a:r>
            <a:r>
              <a:rPr lang="en-US" sz="3000" dirty="0"/>
              <a:t>:  </a:t>
            </a:r>
            <a:r>
              <a:rPr lang="en-US" sz="3000" i="1" dirty="0"/>
              <a:t>Science Direct</a:t>
            </a:r>
            <a:r>
              <a:rPr lang="en-US" sz="3000" dirty="0"/>
              <a:t>, February 2017.</a:t>
            </a:r>
          </a:p>
          <a:p>
            <a:pPr marL="0" indent="0" algn="ctr">
              <a:buNone/>
            </a:pP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79C-CE34-47A1-9CA3-077655A7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1" y="522935"/>
            <a:ext cx="11410617" cy="6048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</a:rPr>
              <a:t>A study published in 2015 (G. Panger) concluded that </a:t>
            </a:r>
            <a:r>
              <a:rPr lang="en-US" sz="7200" dirty="0"/>
              <a:t>“depression afflicts almost half of STEM graduate students at      UC Berkeley”.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CD2EC259-60AC-4F48-BC58-F357E2DDC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134397"/>
            <a:ext cx="11811000" cy="552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800" dirty="0"/>
              <a:t>An event can only be understood as “traumatic” by considering a </a:t>
            </a:r>
            <a:r>
              <a:rPr lang="en-US" altLang="en-US" sz="5800" dirty="0">
                <a:solidFill>
                  <a:srgbClr val="FFFF00"/>
                </a:solidFill>
              </a:rPr>
              <a:t>person’s unique responses</a:t>
            </a:r>
            <a:r>
              <a:rPr lang="en-US" altLang="en-US" sz="5800" dirty="0"/>
              <a:t> to the event, both immediate and delayed.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742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7F185D-45B5-4127-A2B0-7708DB122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072275"/>
              </p:ext>
            </p:extLst>
          </p:nvPr>
        </p:nvGraphicFramePr>
        <p:xfrm>
          <a:off x="106516" y="1224526"/>
          <a:ext cx="5888925" cy="545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43CC01-7496-47C3-AF27-81CC3B5E2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812382"/>
              </p:ext>
            </p:extLst>
          </p:nvPr>
        </p:nvGraphicFramePr>
        <p:xfrm>
          <a:off x="5995441" y="1562755"/>
          <a:ext cx="6090043" cy="484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24317E-B48B-428B-A4F8-8A9FA629D27D}"/>
              </a:ext>
            </a:extLst>
          </p:cNvPr>
          <p:cNvSpPr txBox="1"/>
          <p:nvPr/>
        </p:nvSpPr>
        <p:spPr>
          <a:xfrm>
            <a:off x="6349605" y="1731867"/>
            <a:ext cx="5106177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ACE scores</a:t>
            </a:r>
            <a:r>
              <a:rPr lang="en-US" dirty="0"/>
              <a:t>: US population estimates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0D381-E855-4740-881E-99BA0B4064FF}"/>
              </a:ext>
            </a:extLst>
          </p:cNvPr>
          <p:cNvSpPr/>
          <p:nvPr/>
        </p:nvSpPr>
        <p:spPr>
          <a:xfrm>
            <a:off x="965429" y="113140"/>
            <a:ext cx="102611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ACEs among college students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573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2216-1038-49F0-B894-6F6FC3DE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8" y="334731"/>
            <a:ext cx="11259623" cy="140053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Trauma and post-secondary       academic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AC4E-443D-4495-AC27-3DC590A5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26" y="2591899"/>
            <a:ext cx="11559745" cy="4195481"/>
          </a:xfrm>
        </p:spPr>
        <p:txBody>
          <a:bodyPr>
            <a:noAutofit/>
          </a:bodyPr>
          <a:lstStyle/>
          <a:p>
            <a:r>
              <a:rPr lang="en-US" sz="2800" dirty="0"/>
              <a:t>Coping with the stress of the college environment is more difficult for students with a history of trauma - Read, et al. (2011)</a:t>
            </a:r>
          </a:p>
          <a:p>
            <a:r>
              <a:rPr lang="en-US" sz="2800" dirty="0"/>
              <a:t>Trauma-exposed African-American female students are more likely to leave college before the end of their second year. (Boraz, et al., 2013)</a:t>
            </a:r>
          </a:p>
          <a:p>
            <a:r>
              <a:rPr lang="en-US" sz="2800" dirty="0"/>
              <a:t>Neuroscientists Schaefer &amp; Nooner (2017) discovered differences in fundamental brain function among college students with co-occurring trauma and depression symptoms.</a:t>
            </a:r>
          </a:p>
        </p:txBody>
      </p:sp>
    </p:spTree>
    <p:extLst>
      <p:ext uri="{BB962C8B-B14F-4D97-AF65-F5344CB8AC3E}">
        <p14:creationId xmlns:p14="http://schemas.microsoft.com/office/powerpoint/2010/main" val="31498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40A3-3BE2-48CC-85D0-161CBF7F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65" y="609600"/>
            <a:ext cx="11194869" cy="2819400"/>
          </a:xfrm>
        </p:spPr>
        <p:txBody>
          <a:bodyPr/>
          <a:lstStyle/>
          <a:p>
            <a:pPr algn="ctr"/>
            <a:r>
              <a:rPr lang="en-US" sz="12000" dirty="0">
                <a:solidFill>
                  <a:srgbClr val="FFFF00"/>
                </a:solidFill>
              </a:rPr>
              <a:t>This is not        a case of </a:t>
            </a:r>
            <a:br>
              <a:rPr lang="en-US" sz="12000" dirty="0">
                <a:solidFill>
                  <a:srgbClr val="FFFF00"/>
                </a:solidFill>
              </a:rPr>
            </a:br>
            <a:r>
              <a:rPr lang="en-US" sz="12000" dirty="0">
                <a:solidFill>
                  <a:srgbClr val="FFFF00"/>
                </a:solidFill>
              </a:rPr>
              <a:t>“us vs. them”.</a:t>
            </a:r>
          </a:p>
        </p:txBody>
      </p:sp>
    </p:spTree>
    <p:extLst>
      <p:ext uri="{BB962C8B-B14F-4D97-AF65-F5344CB8AC3E}">
        <p14:creationId xmlns:p14="http://schemas.microsoft.com/office/powerpoint/2010/main" val="23002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806C-F38B-4A6F-9EC9-05F2B67A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ACE Study Questionnaire</a:t>
            </a:r>
          </a:p>
        </p:txBody>
      </p:sp>
      <p:pic>
        <p:nvPicPr>
          <p:cNvPr id="10243" name="Picture 5" descr="ACE scale jpg">
            <a:extLst>
              <a:ext uri="{FF2B5EF4-FFF2-40B4-BE49-F238E27FC236}">
                <a16:creationId xmlns:a16="http://schemas.microsoft.com/office/drawing/2014/main" id="{57F35C4D-C1D5-40AB-A354-94923E241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4720" y="961656"/>
            <a:ext cx="5175513" cy="6262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7C76-DD1E-441A-9511-C9317EFC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11" y="897916"/>
            <a:ext cx="9298577" cy="1143000"/>
          </a:xfrm>
        </p:spPr>
        <p:txBody>
          <a:bodyPr/>
          <a:lstStyle/>
          <a:p>
            <a:pPr algn="ctr">
              <a:defRPr/>
            </a:pPr>
            <a:r>
              <a:rPr lang="en-US" sz="13000" dirty="0"/>
              <a:t>Menti.com</a:t>
            </a:r>
            <a:br>
              <a:rPr lang="en-US" sz="8800" dirty="0"/>
            </a:br>
            <a:br>
              <a:rPr lang="en-US" sz="2800" dirty="0"/>
            </a:br>
            <a:r>
              <a:rPr lang="en-US" sz="15000" dirty="0">
                <a:solidFill>
                  <a:srgbClr val="FF0000"/>
                </a:solidFill>
              </a:rPr>
              <a:t>29 08 09</a:t>
            </a:r>
          </a:p>
        </p:txBody>
      </p:sp>
    </p:spTree>
    <p:extLst>
      <p:ext uri="{BB962C8B-B14F-4D97-AF65-F5344CB8AC3E}">
        <p14:creationId xmlns:p14="http://schemas.microsoft.com/office/powerpoint/2010/main" val="1719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F38212-2AF6-4883-B908-CD5E2EC9E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748470"/>
              </p:ext>
            </p:extLst>
          </p:nvPr>
        </p:nvGraphicFramePr>
        <p:xfrm>
          <a:off x="-1" y="-441789"/>
          <a:ext cx="12273699" cy="729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5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726"/>
            <a:ext cx="12191999" cy="140053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FFFF00"/>
                </a:solidFill>
              </a:rPr>
              <a:t>Little data about MH among post-secondary educators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There’s a lot of data about “professional burnout”.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8" y="1825256"/>
            <a:ext cx="11613823" cy="4385204"/>
          </a:xfrm>
        </p:spPr>
        <p:txBody>
          <a:bodyPr>
            <a:noAutofit/>
          </a:bodyPr>
          <a:lstStyle/>
          <a:p>
            <a:r>
              <a:rPr lang="en-US" sz="4000" dirty="0"/>
              <a:t>Groups identified at highest burnout risk…</a:t>
            </a: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Nurses</a:t>
            </a: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Physicians</a:t>
            </a: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Behavioral health professionals</a:t>
            </a: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Social services workers (e.g. child protective services)</a:t>
            </a:r>
          </a:p>
          <a:p>
            <a:pPr lvl="1"/>
            <a:r>
              <a:rPr lang="en-US" sz="3800" dirty="0">
                <a:solidFill>
                  <a:srgbClr val="FFC000"/>
                </a:solidFill>
              </a:rPr>
              <a:t>Educators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8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154138"/>
            <a:ext cx="11131420" cy="140053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Considering “stress and burnout”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Some commonly cited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96" y="2162364"/>
            <a:ext cx="10963470" cy="4385204"/>
          </a:xfrm>
        </p:spPr>
        <p:txBody>
          <a:bodyPr>
            <a:noAutofit/>
          </a:bodyPr>
          <a:lstStyle/>
          <a:p>
            <a:r>
              <a:rPr lang="en-US" sz="2800" dirty="0"/>
              <a:t>Changes in sleep habits (e.g. insomnia). </a:t>
            </a:r>
          </a:p>
          <a:p>
            <a:r>
              <a:rPr lang="en-US" sz="2800" dirty="0"/>
              <a:t>Physical changes such as headaches, changes in appetite or weight. Increased susceptibility to illness.</a:t>
            </a:r>
          </a:p>
          <a:p>
            <a:r>
              <a:rPr lang="en-US" sz="2800" dirty="0"/>
              <a:t>Reduced energy, motivation and enthusiasm.</a:t>
            </a:r>
          </a:p>
          <a:p>
            <a:r>
              <a:rPr lang="en-US" sz="2800" dirty="0"/>
              <a:t>Increased forgetfulness. Reduced concentration and attention. </a:t>
            </a:r>
          </a:p>
          <a:p>
            <a:r>
              <a:rPr lang="en-US" sz="2800" dirty="0"/>
              <a:t>Increased emotionality (nervousness, sadness, irritability, anger, guilt, etc.).</a:t>
            </a:r>
          </a:p>
        </p:txBody>
      </p:sp>
    </p:spTree>
    <p:extLst>
      <p:ext uri="{BB962C8B-B14F-4D97-AF65-F5344CB8AC3E}">
        <p14:creationId xmlns:p14="http://schemas.microsoft.com/office/powerpoint/2010/main" val="22576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DFA0-A42F-4EFC-B131-3E690C90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87" y="256318"/>
            <a:ext cx="11038114" cy="1981200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What can we do?</a:t>
            </a:r>
            <a:br>
              <a:rPr lang="en-US" sz="9600" dirty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AEFE-F8A0-4767-A23F-DA2B2B65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223" y="3098659"/>
            <a:ext cx="11503843" cy="23622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Characteristics of trauma-informed professionals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6440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3" y="329958"/>
            <a:ext cx="11718314" cy="140053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Awareness of possible trauma indicators among students </a:t>
            </a:r>
            <a:r>
              <a:rPr lang="en-US" sz="2400" dirty="0">
                <a:solidFill>
                  <a:srgbClr val="FFFF00"/>
                </a:solidFill>
              </a:rPr>
              <a:t>(“Flight, fight or freeze”)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59" y="2056779"/>
            <a:ext cx="11573690" cy="4195481"/>
          </a:xfrm>
        </p:spPr>
        <p:txBody>
          <a:bodyPr>
            <a:normAutofit/>
          </a:bodyPr>
          <a:lstStyle/>
          <a:p>
            <a:r>
              <a:rPr lang="en-US" sz="4400" dirty="0"/>
              <a:t>Difficulty focusing, attending, retaining and recalling. </a:t>
            </a:r>
            <a:r>
              <a:rPr lang="en-US" sz="4400" dirty="0">
                <a:solidFill>
                  <a:srgbClr val="FFC000"/>
                </a:solidFill>
              </a:rPr>
              <a:t>(Maybe it’s not “ADD”.)</a:t>
            </a:r>
          </a:p>
          <a:p>
            <a:r>
              <a:rPr lang="en-US" sz="4400" dirty="0"/>
              <a:t>Tendency to miss a lot of classes.</a:t>
            </a:r>
          </a:p>
          <a:p>
            <a:r>
              <a:rPr lang="en-US" sz="4400" dirty="0"/>
              <a:t>Challenges with emotional regulation.</a:t>
            </a:r>
          </a:p>
          <a:p>
            <a:r>
              <a:rPr lang="en-US" sz="4400" dirty="0"/>
              <a:t>Elevated startle response.</a:t>
            </a:r>
          </a:p>
        </p:txBody>
      </p:sp>
    </p:spTree>
    <p:extLst>
      <p:ext uri="{BB962C8B-B14F-4D97-AF65-F5344CB8AC3E}">
        <p14:creationId xmlns:p14="http://schemas.microsoft.com/office/powerpoint/2010/main" val="17316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A5D12-1105-46DF-8E46-8988AD76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02"/>
            <a:ext cx="12347643" cy="89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439655"/>
            <a:ext cx="11273245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Awareness of possible trauma indicators among post-secondary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6" y="2418807"/>
            <a:ext cx="11747862" cy="4195481"/>
          </a:xfrm>
        </p:spPr>
        <p:txBody>
          <a:bodyPr>
            <a:normAutofit/>
          </a:bodyPr>
          <a:lstStyle/>
          <a:p>
            <a:r>
              <a:rPr lang="en-US" sz="4000" dirty="0"/>
              <a:t>Fear of taking risks.</a:t>
            </a:r>
          </a:p>
          <a:p>
            <a:r>
              <a:rPr lang="en-US" sz="4000" dirty="0"/>
              <a:t>Elevated </a:t>
            </a:r>
            <a:r>
              <a:rPr lang="en-US" sz="4000" dirty="0">
                <a:solidFill>
                  <a:srgbClr val="FFC000"/>
                </a:solidFill>
              </a:rPr>
              <a:t>anxiety</a:t>
            </a:r>
            <a:r>
              <a:rPr lang="en-US" sz="4000" dirty="0"/>
              <a:t> about deadlines, exams, group work or speaking in front of the class.</a:t>
            </a:r>
          </a:p>
          <a:p>
            <a:r>
              <a:rPr lang="en-US" sz="4000" dirty="0"/>
              <a:t>Withdrawal and isolation.</a:t>
            </a:r>
          </a:p>
          <a:p>
            <a:r>
              <a:rPr lang="en-US" sz="4000" dirty="0"/>
              <a:t>Involvement in unhealthy </a:t>
            </a:r>
            <a:r>
              <a:rPr lang="en-US" sz="4000" dirty="0">
                <a:solidFill>
                  <a:srgbClr val="FFC000"/>
                </a:solidFill>
              </a:rPr>
              <a:t>relationships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8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374341"/>
            <a:ext cx="11325497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What can we do?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Building protective factors – </a:t>
            </a:r>
            <a:r>
              <a:rPr lang="en-US" sz="3200" dirty="0">
                <a:solidFill>
                  <a:srgbClr val="FFC000"/>
                </a:solidFill>
              </a:rPr>
              <a:t>Helping people feels safer</a:t>
            </a:r>
            <a:br>
              <a:rPr lang="en-US" sz="8000" dirty="0">
                <a:solidFill>
                  <a:srgbClr val="FFFF00"/>
                </a:solidFill>
              </a:rPr>
            </a:b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4" y="2543603"/>
            <a:ext cx="11864546" cy="4195481"/>
          </a:xfrm>
        </p:spPr>
        <p:txBody>
          <a:bodyPr>
            <a:normAutofit/>
          </a:bodyPr>
          <a:lstStyle/>
          <a:p>
            <a:r>
              <a:rPr lang="en-US" sz="3600" dirty="0"/>
              <a:t>Include trauma </a:t>
            </a:r>
            <a:r>
              <a:rPr lang="en-US" sz="3600" dirty="0">
                <a:solidFill>
                  <a:srgbClr val="FFC000"/>
                </a:solidFill>
              </a:rPr>
              <a:t>education</a:t>
            </a:r>
            <a:r>
              <a:rPr lang="en-US" sz="3600" dirty="0"/>
              <a:t> in student orientation.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/>
              <a:t>Staff trauma education (including campus safety and health staff).</a:t>
            </a:r>
          </a:p>
          <a:p>
            <a:r>
              <a:rPr lang="en-US" sz="3600" dirty="0"/>
              <a:t>Facilitate open conversations.</a:t>
            </a:r>
          </a:p>
          <a:p>
            <a:r>
              <a:rPr lang="en-US" sz="3600" dirty="0">
                <a:solidFill>
                  <a:srgbClr val="FFC000"/>
                </a:solidFill>
              </a:rPr>
              <a:t>Challenge stigma </a:t>
            </a:r>
            <a:r>
              <a:rPr lang="en-US" sz="3600" dirty="0"/>
              <a:t>&amp; normalize shared struggles.</a:t>
            </a:r>
          </a:p>
          <a:p>
            <a:r>
              <a:rPr lang="en-US" sz="3600" dirty="0"/>
              <a:t>Ease access to care and support.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374341"/>
            <a:ext cx="11325497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What can we do?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The Institutional level – </a:t>
            </a:r>
            <a:r>
              <a:rPr lang="en-US" sz="3200" dirty="0">
                <a:solidFill>
                  <a:srgbClr val="FFC000"/>
                </a:solidFill>
              </a:rPr>
              <a:t>Helping people feel safer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61" y="2395591"/>
            <a:ext cx="11599816" cy="4195481"/>
          </a:xfrm>
        </p:spPr>
        <p:txBody>
          <a:bodyPr>
            <a:normAutofit/>
          </a:bodyPr>
          <a:lstStyle/>
          <a:p>
            <a:r>
              <a:rPr lang="en-US" sz="4400" dirty="0"/>
              <a:t>“Brain breaks</a:t>
            </a:r>
            <a:r>
              <a:rPr lang="en-US" sz="4800" dirty="0"/>
              <a:t>” during classes. </a:t>
            </a:r>
          </a:p>
          <a:p>
            <a:r>
              <a:rPr lang="en-US" sz="4800" dirty="0"/>
              <a:t>Create accessible </a:t>
            </a:r>
            <a:r>
              <a:rPr lang="en-US" sz="4800" dirty="0">
                <a:solidFill>
                  <a:srgbClr val="FFC000"/>
                </a:solidFill>
              </a:rPr>
              <a:t>“safe spaces”    </a:t>
            </a:r>
            <a:r>
              <a:rPr lang="en-US" sz="4800" dirty="0"/>
              <a:t>on campus.</a:t>
            </a:r>
          </a:p>
          <a:p>
            <a:r>
              <a:rPr lang="en-US" sz="4800" dirty="0"/>
              <a:t>Trauma-focused walk-throughs</a:t>
            </a:r>
          </a:p>
          <a:p>
            <a:r>
              <a:rPr lang="en-US" sz="4800" dirty="0"/>
              <a:t>Consider on-campus research?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6FA32-E328-4DC0-995E-B19AF233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374341"/>
            <a:ext cx="11325497" cy="140053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Outreach to high risk groups. These include, but are not limited to…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A6986-ADC2-4146-8315-00F63A53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98" y="2360097"/>
            <a:ext cx="8040387" cy="4569822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Military veterans</a:t>
            </a:r>
          </a:p>
          <a:p>
            <a:r>
              <a:rPr lang="en-US" sz="3800" dirty="0"/>
              <a:t>LGBTQ+ students</a:t>
            </a:r>
          </a:p>
          <a:p>
            <a:r>
              <a:rPr lang="en-US" sz="3800" dirty="0"/>
              <a:t>Students with foster care history</a:t>
            </a:r>
          </a:p>
          <a:p>
            <a:r>
              <a:rPr lang="en-US" sz="3800" dirty="0"/>
              <a:t>Students on the autism spectrum</a:t>
            </a:r>
          </a:p>
          <a:p>
            <a:r>
              <a:rPr lang="en-US" sz="3800" dirty="0"/>
              <a:t>Refugee students</a:t>
            </a:r>
          </a:p>
          <a:p>
            <a:r>
              <a:rPr lang="en-US" sz="3800" dirty="0"/>
              <a:t>Non-traditional adult learners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Source</a:t>
            </a:r>
            <a:r>
              <a:rPr lang="en-US" dirty="0"/>
              <a:t>: </a:t>
            </a:r>
            <a:r>
              <a:rPr lang="en-US" i="1" dirty="0"/>
              <a:t>Trauma-informed practices in post-secondary education</a:t>
            </a:r>
            <a:r>
              <a:rPr lang="en-US" dirty="0"/>
              <a:t>, Shannon Davidson, Ph.D., Education Northwest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0DBF-E363-4C9E-B6C6-D223AA65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421826"/>
            <a:ext cx="11738919" cy="140053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What’s the benefit?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At the HS level, institutions that commit to     creating a trauma-informed culture see…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7E2C-8590-4BA6-97D2-63469CA2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077" y="2630288"/>
            <a:ext cx="11584460" cy="4988010"/>
          </a:xfrm>
        </p:spPr>
        <p:txBody>
          <a:bodyPr>
            <a:normAutofit/>
          </a:bodyPr>
          <a:lstStyle/>
          <a:p>
            <a:r>
              <a:rPr lang="en-US" sz="3600" dirty="0"/>
              <a:t>More consistent class attendance.</a:t>
            </a:r>
          </a:p>
          <a:p>
            <a:r>
              <a:rPr lang="en-US" sz="3600" dirty="0"/>
              <a:t>Improved academic achievement and            test scores.  </a:t>
            </a:r>
          </a:p>
          <a:p>
            <a:r>
              <a:rPr lang="en-US" sz="3600" dirty="0"/>
              <a:t>Improved student retention and higher graduation rates.</a:t>
            </a:r>
          </a:p>
          <a:p>
            <a:r>
              <a:rPr lang="en-US" sz="3600" dirty="0"/>
              <a:t>Improved faculty retention. </a:t>
            </a:r>
          </a:p>
        </p:txBody>
      </p:sp>
    </p:spTree>
    <p:extLst>
      <p:ext uri="{BB962C8B-B14F-4D97-AF65-F5344CB8AC3E}">
        <p14:creationId xmlns:p14="http://schemas.microsoft.com/office/powerpoint/2010/main" val="9831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55E61-5DBC-4FAB-BBE6-96DF3740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1131314"/>
            <a:ext cx="11351621" cy="1400530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We may need to think and talk a bit differently.</a:t>
            </a:r>
          </a:p>
        </p:txBody>
      </p:sp>
    </p:spTree>
    <p:extLst>
      <p:ext uri="{BB962C8B-B14F-4D97-AF65-F5344CB8AC3E}">
        <p14:creationId xmlns:p14="http://schemas.microsoft.com/office/powerpoint/2010/main" val="15964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7CAAEB03-7D3B-4EFF-98E5-5C8633CE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85" y="1131028"/>
            <a:ext cx="4723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“</a:t>
            </a:r>
            <a:r>
              <a:rPr lang="en-US" altLang="en-US" sz="2800" dirty="0"/>
              <a:t>What’s wrong with her?”</a:t>
            </a:r>
          </a:p>
        </p:txBody>
      </p:sp>
      <p:pic>
        <p:nvPicPr>
          <p:cNvPr id="86021" name="Picture 5" descr="MC900432618[1]">
            <a:extLst>
              <a:ext uri="{FF2B5EF4-FFF2-40B4-BE49-F238E27FC236}">
                <a16:creationId xmlns:a16="http://schemas.microsoft.com/office/drawing/2014/main" id="{21EBDF30-C164-46F6-8861-BC244E70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96" y="647596"/>
            <a:ext cx="238498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>
            <a:extLst>
              <a:ext uri="{FF2B5EF4-FFF2-40B4-BE49-F238E27FC236}">
                <a16:creationId xmlns:a16="http://schemas.microsoft.com/office/drawing/2014/main" id="{47DE8AB6-B734-4007-9018-86E29F39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078" y="1131028"/>
            <a:ext cx="4791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66FF33"/>
                </a:solidFill>
              </a:rPr>
              <a:t>“What’s happened to her?”</a:t>
            </a: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DC9C8B63-638A-4E49-90E7-4152104A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7270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</a:rPr>
              <a:t>What’s my first question?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53F650-A6F2-43B8-A37B-158D8A0CB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60" y="1973425"/>
            <a:ext cx="9869879" cy="5511905"/>
          </a:xfrm>
        </p:spPr>
      </p:pic>
    </p:spTree>
    <p:extLst>
      <p:ext uri="{BB962C8B-B14F-4D97-AF65-F5344CB8AC3E}">
        <p14:creationId xmlns:p14="http://schemas.microsoft.com/office/powerpoint/2010/main" val="3633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80C14-D170-479E-8EAD-DC96B07A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0" y="0"/>
            <a:ext cx="10426960" cy="6951306"/>
          </a:xfrm>
          <a:prstGeom prst="rect">
            <a:avLst/>
          </a:prstGeom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6517F151-D241-4F59-BFA2-8469EE7C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20" y="475343"/>
            <a:ext cx="426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“What’s his problem?”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5C4B754-A303-4C8D-A6A8-1DA8589D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560" y="1698173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66FF33"/>
                </a:solidFill>
              </a:rPr>
              <a:t>“What’s his story?”</a:t>
            </a:r>
          </a:p>
        </p:txBody>
      </p:sp>
    </p:spTree>
    <p:extLst>
      <p:ext uri="{BB962C8B-B14F-4D97-AF65-F5344CB8AC3E}">
        <p14:creationId xmlns:p14="http://schemas.microsoft.com/office/powerpoint/2010/main" val="1049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The_Finger">
            <a:extLst>
              <a:ext uri="{FF2B5EF4-FFF2-40B4-BE49-F238E27FC236}">
                <a16:creationId xmlns:a16="http://schemas.microsoft.com/office/drawing/2014/main" id="{6FD9EACB-3A1C-4E8B-82E1-7F32AC46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85" y="1506801"/>
            <a:ext cx="8626112" cy="57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457E742A-0AFE-49FD-8F90-9E6FAF19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802" y="243512"/>
            <a:ext cx="390952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/>
              <a:t>“Obnoxious”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3400" dirty="0"/>
              <a:t>“Manipulative”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3400" dirty="0"/>
              <a:t>“Lazy”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3400" dirty="0"/>
              <a:t>“Unmotivated”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3400" dirty="0"/>
              <a:t>“</a:t>
            </a:r>
            <a:r>
              <a:rPr lang="en-US" altLang="en-US" sz="3400" dirty="0">
                <a:solidFill>
                  <a:srgbClr val="FF0000"/>
                </a:solidFill>
              </a:rPr>
              <a:t>Just</a:t>
            </a:r>
            <a:r>
              <a:rPr lang="en-US" altLang="en-US" sz="3400" dirty="0"/>
              <a:t> wants attention.”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3400" dirty="0"/>
              <a:t>“Immature”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/>
              <a:t>“Not college material”</a:t>
            </a:r>
          </a:p>
        </p:txBody>
      </p:sp>
      <p:pic>
        <p:nvPicPr>
          <p:cNvPr id="32771" name="Picture 3" descr="MC900432618[1]">
            <a:extLst>
              <a:ext uri="{FF2B5EF4-FFF2-40B4-BE49-F238E27FC236}">
                <a16:creationId xmlns:a16="http://schemas.microsoft.com/office/drawing/2014/main" id="{93873613-F2D1-4AD3-91A7-DDC199AE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91" y="-103695"/>
            <a:ext cx="3429000" cy="174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>
            <a:extLst>
              <a:ext uri="{FF2B5EF4-FFF2-40B4-BE49-F238E27FC236}">
                <a16:creationId xmlns:a16="http://schemas.microsoft.com/office/drawing/2014/main" id="{FA7965B7-9939-41D2-8453-E7BC191B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701" y="63006"/>
            <a:ext cx="342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dirty="0">
                <a:solidFill>
                  <a:srgbClr val="66FF33"/>
                </a:solidFill>
              </a:rPr>
              <a:t>“Hurting” “Wounded”</a:t>
            </a:r>
          </a:p>
        </p:txBody>
      </p:sp>
    </p:spTree>
    <p:extLst>
      <p:ext uri="{BB962C8B-B14F-4D97-AF65-F5344CB8AC3E}">
        <p14:creationId xmlns:p14="http://schemas.microsoft.com/office/powerpoint/2010/main" val="34471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0717E-562E-4697-ACB8-E40CECA1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10" y="-59725"/>
            <a:ext cx="5580669" cy="6955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40F85-5633-4C4F-90AD-C76C60A45E6B}"/>
              </a:ext>
            </a:extLst>
          </p:cNvPr>
          <p:cNvSpPr txBox="1"/>
          <p:nvPr/>
        </p:nvSpPr>
        <p:spPr>
          <a:xfrm>
            <a:off x="502801" y="1720840"/>
            <a:ext cx="6008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Resources  for further conversation</a:t>
            </a:r>
          </a:p>
        </p:txBody>
      </p:sp>
    </p:spTree>
    <p:extLst>
      <p:ext uri="{BB962C8B-B14F-4D97-AF65-F5344CB8AC3E}">
        <p14:creationId xmlns:p14="http://schemas.microsoft.com/office/powerpoint/2010/main" val="29661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0FF69C-985C-4781-BEED-839F50A9F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690" y="-1128793"/>
            <a:ext cx="16381379" cy="109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05D16-DE41-47A3-9A27-64860C84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32" y="0"/>
            <a:ext cx="7733209" cy="6115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A39162-AD22-46A0-A268-5F8CE673C087}"/>
              </a:ext>
            </a:extLst>
          </p:cNvPr>
          <p:cNvSpPr/>
          <p:nvPr/>
        </p:nvSpPr>
        <p:spPr>
          <a:xfrm>
            <a:off x="3181580" y="6257835"/>
            <a:ext cx="5828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https://www.youtube.com/watch?v=KdDr_nZOIXc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8D4014-7D45-49F4-9FBB-F2A01461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690" y="0"/>
            <a:ext cx="1110485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DD0FA-12FD-4EC2-AF1F-F8A960B83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8" y="2534"/>
            <a:ext cx="4414092" cy="68554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5643C-9801-4A63-B8A3-8BA5894A0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402" y="5563517"/>
            <a:ext cx="2141614" cy="11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“take home”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78" y="1512577"/>
            <a:ext cx="11393585" cy="50979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Trauma is widespread (It’s not “us and them”).</a:t>
            </a:r>
          </a:p>
          <a:p>
            <a:r>
              <a:rPr lang="en-US" sz="2800" dirty="0"/>
              <a:t>While trauma is an individualized experience, it does “teach” some universal “truths”.</a:t>
            </a:r>
          </a:p>
          <a:p>
            <a:r>
              <a:rPr lang="en-US" sz="2800" dirty="0"/>
              <a:t>“Toxic Stress”: Early trauma (Adverse Childhood Experiences) can have substantial impact upon later life-functioning, health, quality of life and life expectancy.</a:t>
            </a:r>
          </a:p>
          <a:p>
            <a:r>
              <a:rPr lang="en-US" sz="2800" dirty="0"/>
              <a:t>Consider encouraging trauma-informed thinking and practices at both the individual and institutional levels through education and other initiatives.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Keep in mind, </a:t>
            </a:r>
            <a:r>
              <a:rPr lang="en-US" sz="2800" i="1" dirty="0">
                <a:solidFill>
                  <a:srgbClr val="FFFF00"/>
                </a:solidFill>
              </a:rPr>
              <a:t>“There’s always a story” </a:t>
            </a:r>
            <a:r>
              <a:rPr lang="en-US" sz="2800" dirty="0">
                <a:solidFill>
                  <a:srgbClr val="FFFF00"/>
                </a:solidFill>
              </a:rPr>
              <a:t>(person vs. situation).</a:t>
            </a:r>
          </a:p>
          <a:p>
            <a:r>
              <a:rPr lang="en-US" sz="2800" dirty="0">
                <a:solidFill>
                  <a:srgbClr val="FFC000"/>
                </a:solidFill>
              </a:rPr>
              <a:t>Never (ever) underestimate the potential impact of even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one compassionate outreach to someone in distress.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2D765-DE9A-4CD2-A914-FEDC67540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4F4EDCED-701E-4EAA-94A1-E61171F0A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-581332"/>
            <a:ext cx="8134351" cy="830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5E989-7C4F-45D4-BAF1-9A6570E4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491907"/>
            <a:ext cx="11569959" cy="140053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Traumatic experiences can teach    us some compelling “lessons”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644F7-C563-4B1D-BC6F-43AE9120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98" y="2947709"/>
            <a:ext cx="11569959" cy="4195481"/>
          </a:xfrm>
        </p:spPr>
        <p:txBody>
          <a:bodyPr>
            <a:normAutofit/>
          </a:bodyPr>
          <a:lstStyle/>
          <a:p>
            <a:r>
              <a:rPr lang="en-US" sz="5400" dirty="0"/>
              <a:t>The world isn’t safe.</a:t>
            </a:r>
          </a:p>
          <a:p>
            <a:r>
              <a:rPr lang="en-US" sz="5400" dirty="0"/>
              <a:t>It’s dangerous to trust people.</a:t>
            </a:r>
          </a:p>
          <a:p>
            <a:r>
              <a:rPr lang="en-US" sz="5400" dirty="0"/>
              <a:t>I am/I can’t ________.</a:t>
            </a:r>
          </a:p>
        </p:txBody>
      </p:sp>
    </p:spTree>
    <p:extLst>
      <p:ext uri="{BB962C8B-B14F-4D97-AF65-F5344CB8AC3E}">
        <p14:creationId xmlns:p14="http://schemas.microsoft.com/office/powerpoint/2010/main" val="14725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ears2">
            <a:extLst>
              <a:ext uri="{FF2B5EF4-FFF2-40B4-BE49-F238E27FC236}">
                <a16:creationId xmlns:a16="http://schemas.microsoft.com/office/drawing/2014/main" id="{5352DA21-FB4A-4278-A365-71E909A55B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2059"/>
            <a:ext cx="12192000" cy="863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3902</TotalTime>
  <Words>1761</Words>
  <Application>Microsoft Office PowerPoint</Application>
  <PresentationFormat>Widescreen</PresentationFormat>
  <Paragraphs>226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Century Gothic</vt:lpstr>
      <vt:lpstr>Wingdings</vt:lpstr>
      <vt:lpstr>Wingdings 3</vt:lpstr>
      <vt:lpstr>Ion</vt:lpstr>
      <vt:lpstr>“Everyone has a story”</vt:lpstr>
      <vt:lpstr>Objectives – a.m.</vt:lpstr>
      <vt:lpstr>Objectives – p.m.</vt:lpstr>
      <vt:lpstr>PowerPoint Presentation</vt:lpstr>
      <vt:lpstr>PowerPoint Presentation</vt:lpstr>
      <vt:lpstr>PowerPoint Presentation</vt:lpstr>
      <vt:lpstr>PowerPoint Presentation</vt:lpstr>
      <vt:lpstr>Traumatic experiences can teach    us some compelling “lessons”</vt:lpstr>
      <vt:lpstr>PowerPoint Presentation</vt:lpstr>
      <vt:lpstr>PowerPoint Presentation</vt:lpstr>
      <vt:lpstr>Early life trauma can be especially impactful.</vt:lpstr>
      <vt:lpstr>The Adverse Childhood Experiences (ACE) Study  </vt:lpstr>
      <vt:lpstr>PowerPoint Presentation</vt:lpstr>
      <vt:lpstr>ACE study overview </vt:lpstr>
      <vt:lpstr>ACE study sample demographics </vt:lpstr>
      <vt:lpstr>PowerPoint Presentation</vt:lpstr>
      <vt:lpstr>The ACE Study Questionnaire   ACE score range 0-10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SUDs and ACEs   What percentage of women &amp; men suffering from a substance use disorder have a history of multiple types childhood trauma? </vt:lpstr>
      <vt:lpstr>SUDs and ACEs   </vt:lpstr>
      <vt:lpstr>PowerPoint Presentation</vt:lpstr>
      <vt:lpstr>PowerPoint Presentation</vt:lpstr>
      <vt:lpstr>People with ACE scores    of 6+ have been found to have an average life expectancy that is 20 years lower than that of the general US population.</vt:lpstr>
      <vt:lpstr>“The majority of mental health and substance abuse problems are due to adverse childhood experiences.”   “Adverse childhood experiences are the most critical public health issue  in America.”   - Robert F. Anda, MD, MS. (Indianapolis, October 2016)</vt:lpstr>
      <vt:lpstr>“Bottom up” development </vt:lpstr>
      <vt:lpstr>1,000,000+ Synapses per second </vt:lpstr>
      <vt:lpstr>PowerPoint Presentation</vt:lpstr>
      <vt:lpstr>“Toxic stress”</vt:lpstr>
      <vt:lpstr>PowerPoint Presentation</vt:lpstr>
      <vt:lpstr>Those with elevated ACE scores      are more likely to struggle with….</vt:lpstr>
      <vt:lpstr>PowerPoint Presentation</vt:lpstr>
      <vt:lpstr>The negative impact  of adverse childhood experiences (ACEs) can be  lifelong…unless people like us do something about it!</vt:lpstr>
      <vt:lpstr>There’s more to the story…</vt:lpstr>
      <vt:lpstr>Some factors that may mitigate  the negative impact of ACEs</vt:lpstr>
      <vt:lpstr>Some factors that may mitigate the negative impact of ACEs</vt:lpstr>
      <vt:lpstr>“Everyone has a story” Recap of this morning’s conversation</vt:lpstr>
      <vt:lpstr>“The majority of mental health and substance abuse problems are due to adverse childhood experiences.”   “Adverse childhood experiences are the most critical public health issue  in America.”   - Robert F. Anda, MD, MS. (Indianapolis, October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 and post-secondary       academic achievement</vt:lpstr>
      <vt:lpstr>This is not        a case of  “us vs. them”.</vt:lpstr>
      <vt:lpstr>The ACE Study Questionnaire</vt:lpstr>
      <vt:lpstr>Menti.com  29 08 09</vt:lpstr>
      <vt:lpstr>PowerPoint Presentation</vt:lpstr>
      <vt:lpstr>Little data about MH among post-secondary educators There’s a lot of data about “professional burnout”.</vt:lpstr>
      <vt:lpstr>Considering “stress and burnout” Some commonly cited characteristics</vt:lpstr>
      <vt:lpstr>What can we do? </vt:lpstr>
      <vt:lpstr>Awareness of possible trauma indicators among students (“Flight, fight or freeze”)</vt:lpstr>
      <vt:lpstr>Awareness of possible trauma indicators among post-secondary students</vt:lpstr>
      <vt:lpstr>What can we do? Building protective factors – Helping people feels safer </vt:lpstr>
      <vt:lpstr>What can we do? The Institutional level – Helping people feel safer</vt:lpstr>
      <vt:lpstr>Outreach to high risk groups. These include, but are not limited to…</vt:lpstr>
      <vt:lpstr>What’s the benefit? At the HS level, institutions that commit to     creating a trauma-informed culture see…</vt:lpstr>
      <vt:lpstr>We may need to think and talk a bit differently.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“take home” points</vt:lpstr>
      <vt:lpstr>PowerPoint Presentation</vt:lpstr>
      <vt:lpstr>PowerPoint Presentation</vt:lpstr>
    </vt:vector>
  </TitlesOfParts>
  <Company>Otis R Bowen Center for Human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has a story</dc:title>
  <dc:creator>Richard Ruhrold</dc:creator>
  <cp:lastModifiedBy>Richard Ruhrold</cp:lastModifiedBy>
  <cp:revision>519</cp:revision>
  <cp:lastPrinted>2019-02-20T16:22:23Z</cp:lastPrinted>
  <dcterms:created xsi:type="dcterms:W3CDTF">2019-01-14T16:58:28Z</dcterms:created>
  <dcterms:modified xsi:type="dcterms:W3CDTF">2019-02-21T16:34:43Z</dcterms:modified>
</cp:coreProperties>
</file>